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 id="2147483709" r:id="rId7"/>
  </p:sldMasterIdLst>
  <p:notesMasterIdLst>
    <p:notesMasterId r:id="rId46"/>
  </p:notesMasterIdLst>
  <p:sldIdLst>
    <p:sldId id="257" r:id="rId8"/>
    <p:sldId id="320" r:id="rId9"/>
    <p:sldId id="356" r:id="rId10"/>
    <p:sldId id="355" r:id="rId11"/>
    <p:sldId id="259" r:id="rId12"/>
    <p:sldId id="322" r:id="rId13"/>
    <p:sldId id="323" r:id="rId14"/>
    <p:sldId id="324" r:id="rId15"/>
    <p:sldId id="325" r:id="rId16"/>
    <p:sldId id="327" r:id="rId17"/>
    <p:sldId id="328" r:id="rId18"/>
    <p:sldId id="329" r:id="rId19"/>
    <p:sldId id="330" r:id="rId20"/>
    <p:sldId id="326" r:id="rId21"/>
    <p:sldId id="331" r:id="rId22"/>
    <p:sldId id="332" r:id="rId23"/>
    <p:sldId id="335" r:id="rId24"/>
    <p:sldId id="262" r:id="rId25"/>
    <p:sldId id="354" r:id="rId26"/>
    <p:sldId id="353" r:id="rId27"/>
    <p:sldId id="336" r:id="rId28"/>
    <p:sldId id="337" r:id="rId29"/>
    <p:sldId id="338" r:id="rId30"/>
    <p:sldId id="339" r:id="rId31"/>
    <p:sldId id="344" r:id="rId32"/>
    <p:sldId id="346" r:id="rId33"/>
    <p:sldId id="347" r:id="rId34"/>
    <p:sldId id="348" r:id="rId35"/>
    <p:sldId id="340" r:id="rId36"/>
    <p:sldId id="345" r:id="rId37"/>
    <p:sldId id="349" r:id="rId38"/>
    <p:sldId id="350" r:id="rId39"/>
    <p:sldId id="351" r:id="rId40"/>
    <p:sldId id="341" r:id="rId41"/>
    <p:sldId id="342" r:id="rId42"/>
    <p:sldId id="343" r:id="rId43"/>
    <p:sldId id="352" r:id="rId44"/>
    <p:sldId id="269" r:id="rId45"/>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4" autoAdjust="0"/>
    <p:restoredTop sz="96401"/>
  </p:normalViewPr>
  <p:slideViewPr>
    <p:cSldViewPr snapToGrid="0" showGuides="1">
      <p:cViewPr varScale="1">
        <p:scale>
          <a:sx n="100" d="100"/>
          <a:sy n="100" d="100"/>
        </p:scale>
        <p:origin x="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09/03/2025</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689AF9-8242-AB4E-BF72-33C723BBC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15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86689AF9-8242-AB4E-BF72-33C723BBC0DB}" type="slidenum">
              <a:rPr lang="en-GB" smtClean="0"/>
              <a:t>3</a:t>
            </a:fld>
            <a:endParaRPr lang="en-GB"/>
          </a:p>
        </p:txBody>
      </p:sp>
    </p:spTree>
    <p:extLst>
      <p:ext uri="{BB962C8B-B14F-4D97-AF65-F5344CB8AC3E}">
        <p14:creationId xmlns:p14="http://schemas.microsoft.com/office/powerpoint/2010/main" val="288671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703A-B472-3A13-0C7E-E6C191E98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77E95-D8F7-7820-1CE3-232FA5E2A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E3339-F2E3-6714-AF2F-E927DEBAF14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6E8A306B-0A3E-796B-589A-E631C3AFAFB9}"/>
              </a:ext>
            </a:extLst>
          </p:cNvPr>
          <p:cNvSpPr>
            <a:spLocks noGrp="1"/>
          </p:cNvSpPr>
          <p:nvPr>
            <p:ph type="sldNum" sz="quarter" idx="5"/>
          </p:nvPr>
        </p:nvSpPr>
        <p:spPr/>
        <p:txBody>
          <a:bodyPr/>
          <a:lstStyle/>
          <a:p>
            <a:fld id="{86689AF9-8242-AB4E-BF72-33C723BBC0DB}" type="slidenum">
              <a:rPr lang="en-GB" smtClean="0"/>
              <a:t>4</a:t>
            </a:fld>
            <a:endParaRPr lang="en-GB"/>
          </a:p>
        </p:txBody>
      </p:sp>
    </p:spTree>
    <p:extLst>
      <p:ext uri="{BB962C8B-B14F-4D97-AF65-F5344CB8AC3E}">
        <p14:creationId xmlns:p14="http://schemas.microsoft.com/office/powerpoint/2010/main" val="228747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703A-B472-3A13-0C7E-E6C191E98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77E95-D8F7-7820-1CE3-232FA5E2A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E3339-F2E3-6714-AF2F-E927DEBAF14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6E8A306B-0A3E-796B-589A-E631C3AFAFB9}"/>
              </a:ext>
            </a:extLst>
          </p:cNvPr>
          <p:cNvSpPr>
            <a:spLocks noGrp="1"/>
          </p:cNvSpPr>
          <p:nvPr>
            <p:ph type="sldNum" sz="quarter" idx="5"/>
          </p:nvPr>
        </p:nvSpPr>
        <p:spPr/>
        <p:txBody>
          <a:bodyPr/>
          <a:lstStyle/>
          <a:p>
            <a:fld id="{86689AF9-8242-AB4E-BF72-33C723BBC0DB}" type="slidenum">
              <a:rPr lang="en-GB" smtClean="0"/>
              <a:t>19</a:t>
            </a:fld>
            <a:endParaRPr lang="en-GB"/>
          </a:p>
        </p:txBody>
      </p:sp>
    </p:spTree>
    <p:extLst>
      <p:ext uri="{BB962C8B-B14F-4D97-AF65-F5344CB8AC3E}">
        <p14:creationId xmlns:p14="http://schemas.microsoft.com/office/powerpoint/2010/main" val="228747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7ED55-293F-3A87-6339-028FA4846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64167-9513-B433-E9D5-E916CEF30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EC4FF-A98D-2538-F525-366050614F38}"/>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02D8F9D-8DA1-C40C-9198-0AE74D57169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6689AF9-8242-AB4E-BF72-33C723BBC0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0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dirty="0"/>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6897163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sz="1799"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96024060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9"/>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sz="1799" dirty="0"/>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39740005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sz="1799" dirty="0"/>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321729703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sz="1799" dirty="0"/>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105590251"/>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sz="1799" dirty="0"/>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148011785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sz="1799" dirty="0"/>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3066924294"/>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sz="1799" dirty="0"/>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551286922"/>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sz="1799" dirty="0"/>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16412121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sz="1799" dirty="0"/>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187402712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9"/>
            <a:ext cx="9144000" cy="3090862"/>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4" y="1617457"/>
            <a:ext cx="6568324" cy="1752549"/>
          </a:xfrm>
          <a:prstGeom prst="rect">
            <a:avLst/>
          </a:prstGeom>
        </p:spPr>
        <p:txBody>
          <a:bodyPr lIns="0" tIns="0" rIns="0" bIns="0" anchor="b"/>
          <a:lstStyle>
            <a:lvl1pPr>
              <a:lnSpc>
                <a:spcPts val="4855"/>
              </a:lnSpc>
              <a:defRPr sz="4796">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4" y="3485665"/>
            <a:ext cx="6568324" cy="642938"/>
          </a:xfrm>
          <a:prstGeom prst="rect">
            <a:avLst/>
          </a:prstGeom>
        </p:spPr>
        <p:txBody>
          <a:bodyPr lIns="0" tIns="0" rIns="0" bIns="0">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dirty="0"/>
              <a:t>Presentation Sub-Title</a:t>
            </a:r>
          </a:p>
        </p:txBody>
      </p:sp>
    </p:spTree>
    <p:extLst>
      <p:ext uri="{BB962C8B-B14F-4D97-AF65-F5344CB8AC3E}">
        <p14:creationId xmlns:p14="http://schemas.microsoft.com/office/powerpoint/2010/main" val="321134509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9"/>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7"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sz="1799"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9"/>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sz="1799"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4" y="1617457"/>
            <a:ext cx="6568324" cy="1752549"/>
          </a:xfrm>
          <a:prstGeom prst="rect">
            <a:avLst/>
          </a:prstGeom>
        </p:spPr>
        <p:txBody>
          <a:bodyPr anchor="b"/>
          <a:lstStyle>
            <a:lvl1pPr>
              <a:lnSpc>
                <a:spcPts val="4855"/>
              </a:lnSpc>
              <a:defRPr sz="4796">
                <a:solidFill>
                  <a:schemeClr val="bg1"/>
                </a:solidFill>
              </a:defRPr>
            </a:lvl1pPr>
          </a:lstStyle>
          <a:p>
            <a:r>
              <a:rPr lang="en-GB"/>
              <a:t>Presentation Title</a:t>
            </a:r>
            <a:br>
              <a:rPr lang="en-GB"/>
            </a:br>
            <a:r>
              <a:rPr lang="en-GB"/>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4" y="3485665"/>
            <a:ext cx="6568324" cy="642938"/>
          </a:xfrm>
          <a:prstGeom prst="rect">
            <a:avLst/>
          </a:prstGeom>
        </p:spPr>
        <p:txBody>
          <a:bodyPr>
            <a:noAutofit/>
          </a:bodyPr>
          <a:lstStyle>
            <a:lvl1pPr>
              <a:lnSpc>
                <a:spcPts val="2258"/>
              </a:lnSpc>
              <a:spcBef>
                <a:spcPts val="0"/>
              </a:spcBef>
              <a:defRPr sz="1799">
                <a:solidFill>
                  <a:schemeClr val="bg1"/>
                </a:solidFill>
              </a:defRPr>
            </a:lvl1pPr>
            <a:lvl2pPr>
              <a:defRPr sz="1799"/>
            </a:lvl2pPr>
            <a:lvl3pPr>
              <a:defRPr sz="1799"/>
            </a:lvl3pPr>
            <a:lvl4pPr>
              <a:defRPr sz="1799"/>
            </a:lvl4pPr>
            <a:lvl5pPr>
              <a:defRPr sz="1799"/>
            </a:lvl5pPr>
          </a:lstStyle>
          <a:p>
            <a:pPr lvl="0"/>
            <a:r>
              <a:rPr lang="en-GB"/>
              <a:t>Presentation Sub-Title</a:t>
            </a:r>
          </a:p>
        </p:txBody>
      </p:sp>
    </p:spTree>
    <p:extLst>
      <p:ext uri="{BB962C8B-B14F-4D97-AF65-F5344CB8AC3E}">
        <p14:creationId xmlns:p14="http://schemas.microsoft.com/office/powerpoint/2010/main" val="22397806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6.sv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6.sv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4.sv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3.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image" Target="../media/image4.sv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3.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dirty="0"/>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dirty="0"/>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dirty="0"/>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dirty="0"/>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dirty="0"/>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dirty="0"/>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dirty="0"/>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dirty="0"/>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dirty="0"/>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dirty="0"/>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dirty="0"/>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dirty="0"/>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dirty="0"/>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dirty="0"/>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dirty="0"/>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dirty="0"/>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dirty="0"/>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dirty="0"/>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dirty="0"/>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dirty="0"/>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dirty="0"/>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dirty="0"/>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dirty="0"/>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dirty="0"/>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dirty="0"/>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dirty="0"/>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dirty="0"/>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dirty="0"/>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dirty="0"/>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dirty="0"/>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dirty="0"/>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dirty="0"/>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dirty="0"/>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dirty="0"/>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dirty="0"/>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dirty="0"/>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dirty="0"/>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dirty="0"/>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dirty="0"/>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dirty="0"/>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dirty="0"/>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dirty="0"/>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dirty="0"/>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dirty="0"/>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dirty="0"/>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dirty="0"/>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dirty="0"/>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dirty="0"/>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dirty="0"/>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dirty="0"/>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dirty="0"/>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dirty="0"/>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dirty="0"/>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dirty="0"/>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dirty="0"/>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dirty="0"/>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dirty="0"/>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dirty="0"/>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dirty="0"/>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dirty="0"/>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dirty="0"/>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dirty="0"/>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dirty="0"/>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dirty="0"/>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dirty="0"/>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dirty="0"/>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dirty="0"/>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dirty="0"/>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dirty="0"/>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dirty="0"/>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dirty="0"/>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dirty="0"/>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dirty="0"/>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dirty="0"/>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dirty="0"/>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dirty="0"/>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dirty="0"/>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dirty="0"/>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dirty="0"/>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dirty="0"/>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dirty="0"/>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dirty="0"/>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dirty="0"/>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dirty="0"/>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dirty="0"/>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dirty="0"/>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dirty="0"/>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dirty="0"/>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dirty="0"/>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dirty="0"/>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dirty="0"/>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dirty="0"/>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dirty="0"/>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dirty="0"/>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21"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804638" y="307500"/>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1"/>
            <a:ext cx="3155604" cy="422894"/>
          </a:xfrm>
          <a:prstGeom prst="rect">
            <a:avLst/>
          </a:prstGeom>
          <a:noFill/>
        </p:spPr>
        <p:txBody>
          <a:bodyPr wrap="none" lIns="0" tIns="0" rIns="0" bIns="0" rtlCol="0" anchor="ctr">
            <a:noAutofit/>
          </a:bodyPr>
          <a:lstStyle/>
          <a:p>
            <a:pPr marL="0" marR="0" lvl="0" indent="0" algn="l" defTabSz="456777" rtl="0" eaLnBrk="1" fontAlgn="auto" latinLnBrk="0" hangingPunct="1">
              <a:lnSpc>
                <a:spcPct val="100000"/>
              </a:lnSpc>
              <a:spcBef>
                <a:spcPts val="0"/>
              </a:spcBef>
              <a:spcAft>
                <a:spcPts val="0"/>
              </a:spcAft>
              <a:buClrTx/>
              <a:buSzTx/>
              <a:buFontTx/>
              <a:buNone/>
              <a:tabLst/>
              <a:defRPr/>
            </a:pPr>
            <a:r>
              <a:rPr lang="en-US" sz="599" dirty="0">
                <a:solidFill>
                  <a:schemeClr val="accent6"/>
                </a:solidFill>
                <a:latin typeface="+mn-lt"/>
                <a:cs typeface="Calibri Light" panose="020F0302020204030204" pitchFamily="34" charset="0"/>
              </a:rPr>
              <a:t>© Copyright Adapt IT Proprietary Limited (www.adaptit.com). All rights reserved.</a:t>
            </a:r>
            <a:endParaRPr lang="en-ZA" sz="599"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1"/>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1"/>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1"/>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2"/>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99" dirty="0"/>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0"/>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sz="1799" dirty="0"/>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sz="1799" dirty="0"/>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sz="1799" dirty="0"/>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sz="1799" dirty="0"/>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sz="1799" dirty="0"/>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sz="1799" dirty="0"/>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sz="1799" dirty="0"/>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sz="1799" dirty="0"/>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sz="1799" dirty="0"/>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sz="1799" dirty="0"/>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sz="1799" dirty="0"/>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sz="1799" dirty="0"/>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sz="1799" dirty="0"/>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sz="1799" dirty="0"/>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sz="1799" dirty="0"/>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sz="1799" dirty="0"/>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sz="1799" dirty="0"/>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sz="1799" dirty="0"/>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sz="1799" dirty="0"/>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sz="1799" dirty="0"/>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sz="1799" dirty="0"/>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sz="1799" dirty="0"/>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sz="1799" dirty="0"/>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sz="1799" dirty="0"/>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sz="1799" dirty="0"/>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sz="1799" dirty="0"/>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sz="1799" dirty="0"/>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sz="1799" dirty="0"/>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sz="1799" dirty="0"/>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sz="1799" dirty="0"/>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sz="1799" dirty="0"/>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sz="1799" dirty="0"/>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sz="1799" dirty="0"/>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sz="1799" dirty="0"/>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sz="1799" dirty="0"/>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sz="1799" dirty="0"/>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sz="1799" dirty="0"/>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sz="1799" dirty="0"/>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sz="1799" dirty="0"/>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sz="1799" dirty="0"/>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sz="1799" dirty="0"/>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sz="1799" dirty="0"/>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sz="1799" dirty="0"/>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sz="1799" dirty="0"/>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sz="1799" dirty="0"/>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sz="1799" dirty="0"/>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sz="1799" dirty="0"/>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sz="1799" dirty="0"/>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sz="1799" dirty="0"/>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sz="1799" dirty="0"/>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sz="1799" dirty="0"/>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sz="1799" dirty="0"/>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sz="1799" dirty="0"/>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sz="1799" dirty="0"/>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sz="1799" dirty="0"/>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sz="1799" dirty="0"/>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sz="1799" dirty="0"/>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sz="1799" dirty="0"/>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sz="1799" dirty="0"/>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sz="1799" dirty="0"/>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sz="1799" dirty="0"/>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sz="1799" dirty="0"/>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sz="1799" dirty="0"/>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sz="1799" dirty="0"/>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sz="1799" dirty="0"/>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sz="1799" dirty="0"/>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sz="1799" dirty="0"/>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sz="1799" dirty="0"/>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sz="1799" dirty="0"/>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sz="1799" dirty="0"/>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sz="1799" dirty="0"/>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sz="1799" dirty="0"/>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sz="1799" dirty="0"/>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sz="1799" dirty="0"/>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sz="1799" dirty="0"/>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sz="1799" dirty="0"/>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sz="1799" dirty="0"/>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sz="1799" dirty="0"/>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sz="1799" dirty="0"/>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sz="1799" dirty="0"/>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sz="1799" dirty="0"/>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sz="1799" dirty="0"/>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sz="1799" dirty="0"/>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sz="1799" dirty="0"/>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sz="1799" dirty="0"/>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sz="1799" dirty="0"/>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sz="1799" dirty="0"/>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sz="1799" dirty="0"/>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sz="1799" dirty="0"/>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sz="1799" dirty="0"/>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sz="1799" dirty="0"/>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sz="1799" dirty="0"/>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sz="1799" dirty="0"/>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sz="1799" dirty="0"/>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sz="1799" dirty="0"/>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sz="1799" dirty="0"/>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sz="1799" dirty="0"/>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sz="1799" dirty="0"/>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sz="1799" dirty="0"/>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sz="1799" dirty="0"/>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sz="1799" dirty="0"/>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sz="1799" dirty="0"/>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sz="1799" dirty="0"/>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sz="1799" dirty="0"/>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sz="1799" dirty="0"/>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sz="1799" dirty="0"/>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sz="1799" dirty="0"/>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sz="1799" dirty="0"/>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sz="1799" dirty="0"/>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sz="1799" dirty="0"/>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sz="1799" dirty="0"/>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sz="1799" dirty="0"/>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sz="1799" dirty="0"/>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sz="1799" dirty="0"/>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sz="1799" dirty="0"/>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sz="1799" dirty="0"/>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sz="1799" dirty="0"/>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sz="1799" dirty="0"/>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sz="1799" dirty="0"/>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sz="1799" dirty="0"/>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sz="1799" dirty="0"/>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sz="1799" dirty="0"/>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sz="1799" dirty="0"/>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sz="1799" dirty="0"/>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sz="1799" dirty="0"/>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sz="1799" dirty="0"/>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sz="1799" dirty="0"/>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sz="1799" dirty="0"/>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sz="1799" dirty="0"/>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sz="1799" dirty="0"/>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sz="1799" dirty="0"/>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sz="1799" dirty="0"/>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sz="1799" dirty="0"/>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sz="1799" dirty="0"/>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sz="1799" dirty="0"/>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sz="1799" dirty="0"/>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sz="1799" dirty="0"/>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sz="1799" dirty="0"/>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sz="1799" dirty="0"/>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sz="1799" dirty="0"/>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sz="1799" dirty="0"/>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sz="1799" dirty="0"/>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sz="1799" dirty="0"/>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sz="1799" dirty="0"/>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sz="1799" dirty="0"/>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sz="1799" dirty="0"/>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sz="1799" dirty="0"/>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sz="1799" dirty="0"/>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sz="1799" dirty="0"/>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sz="1799" dirty="0"/>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sz="1799" dirty="0"/>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sz="1799" dirty="0"/>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sz="1799" dirty="0"/>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sz="1799" dirty="0"/>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sz="1799" dirty="0"/>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sz="1799" dirty="0"/>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sz="1799" dirty="0"/>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4" y="1291865"/>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4"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28750225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166" rtl="0" eaLnBrk="1" latinLnBrk="0" hangingPunct="1">
        <a:lnSpc>
          <a:spcPts val="4855"/>
        </a:lnSpc>
        <a:spcBef>
          <a:spcPct val="0"/>
        </a:spcBef>
        <a:buNone/>
        <a:defRPr sz="4796" b="1" kern="1200">
          <a:solidFill>
            <a:schemeClr val="tx1"/>
          </a:solidFill>
          <a:latin typeface="+mj-lt"/>
          <a:ea typeface="+mj-ea"/>
          <a:cs typeface="+mj-cs"/>
        </a:defRPr>
      </a:lvl1pPr>
    </p:titleStyle>
    <p:bodyStyle>
      <a:lvl1pPr marL="0" indent="0" algn="l" defTabSz="685166" rtl="0" eaLnBrk="1" latinLnBrk="0" hangingPunct="1">
        <a:lnSpc>
          <a:spcPts val="2438"/>
        </a:lnSpc>
        <a:spcBef>
          <a:spcPts val="749"/>
        </a:spcBef>
        <a:buFont typeface="Arial" panose="020B0604020202020204" pitchFamily="34" charset="0"/>
        <a:buNone/>
        <a:defRPr sz="2398" kern="1200">
          <a:solidFill>
            <a:schemeClr val="tx1"/>
          </a:solidFill>
          <a:latin typeface="+mn-lt"/>
          <a:ea typeface="+mn-ea"/>
          <a:cs typeface="+mn-cs"/>
        </a:defRPr>
      </a:lvl1pPr>
      <a:lvl2pPr marL="342583" indent="0" algn="l" defTabSz="685166" rtl="0" eaLnBrk="1" latinLnBrk="0" hangingPunct="1">
        <a:lnSpc>
          <a:spcPts val="2438"/>
        </a:lnSpc>
        <a:spcBef>
          <a:spcPts val="375"/>
        </a:spcBef>
        <a:buFont typeface="Arial" panose="020B0604020202020204" pitchFamily="34" charset="0"/>
        <a:buNone/>
        <a:defRPr sz="2398" kern="1200">
          <a:solidFill>
            <a:schemeClr val="tx1"/>
          </a:solidFill>
          <a:latin typeface="+mn-lt"/>
          <a:ea typeface="+mn-ea"/>
          <a:cs typeface="+mn-cs"/>
        </a:defRPr>
      </a:lvl2pPr>
      <a:lvl3pPr marL="685166" indent="0" algn="l" defTabSz="685166" rtl="0" eaLnBrk="1" latinLnBrk="0" hangingPunct="1">
        <a:lnSpc>
          <a:spcPts val="2438"/>
        </a:lnSpc>
        <a:spcBef>
          <a:spcPts val="375"/>
        </a:spcBef>
        <a:buFont typeface="Arial" panose="020B0604020202020204" pitchFamily="34" charset="0"/>
        <a:buNone/>
        <a:defRPr sz="2398" kern="1200">
          <a:solidFill>
            <a:schemeClr val="tx1"/>
          </a:solidFill>
          <a:latin typeface="+mn-lt"/>
          <a:ea typeface="+mn-ea"/>
          <a:cs typeface="+mn-cs"/>
        </a:defRPr>
      </a:lvl3pPr>
      <a:lvl4pPr marL="1027748" indent="0" algn="l" defTabSz="685166" rtl="0" eaLnBrk="1" latinLnBrk="0" hangingPunct="1">
        <a:lnSpc>
          <a:spcPts val="2438"/>
        </a:lnSpc>
        <a:spcBef>
          <a:spcPts val="375"/>
        </a:spcBef>
        <a:buFont typeface="Arial" panose="020B0604020202020204" pitchFamily="34" charset="0"/>
        <a:buNone/>
        <a:defRPr sz="2398" kern="1200">
          <a:solidFill>
            <a:schemeClr val="tx1"/>
          </a:solidFill>
          <a:latin typeface="+mn-lt"/>
          <a:ea typeface="+mn-ea"/>
          <a:cs typeface="+mn-cs"/>
        </a:defRPr>
      </a:lvl4pPr>
      <a:lvl5pPr marL="1370331" indent="0" algn="l" defTabSz="685166" rtl="0" eaLnBrk="1" latinLnBrk="0" hangingPunct="1">
        <a:lnSpc>
          <a:spcPts val="2438"/>
        </a:lnSpc>
        <a:spcBef>
          <a:spcPts val="375"/>
        </a:spcBef>
        <a:buFont typeface="Arial" panose="020B0604020202020204" pitchFamily="34" charset="0"/>
        <a:buNone/>
        <a:defRPr sz="2398" kern="1200">
          <a:solidFill>
            <a:schemeClr val="tx1"/>
          </a:solidFill>
          <a:latin typeface="+mn-lt"/>
          <a:ea typeface="+mn-ea"/>
          <a:cs typeface="+mn-cs"/>
        </a:defRPr>
      </a:lvl5pPr>
      <a:lvl6pPr marL="1884206"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6788"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371"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1954"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166" rtl="0" eaLnBrk="1" latinLnBrk="0" hangingPunct="1">
        <a:defRPr sz="1349" kern="1200">
          <a:solidFill>
            <a:schemeClr val="tx1"/>
          </a:solidFill>
          <a:latin typeface="+mn-lt"/>
          <a:ea typeface="+mn-ea"/>
          <a:cs typeface="+mn-cs"/>
        </a:defRPr>
      </a:lvl1pPr>
      <a:lvl2pPr marL="342583" algn="l" defTabSz="685166" rtl="0" eaLnBrk="1" latinLnBrk="0" hangingPunct="1">
        <a:defRPr sz="1349" kern="1200">
          <a:solidFill>
            <a:schemeClr val="tx1"/>
          </a:solidFill>
          <a:latin typeface="+mn-lt"/>
          <a:ea typeface="+mn-ea"/>
          <a:cs typeface="+mn-cs"/>
        </a:defRPr>
      </a:lvl2pPr>
      <a:lvl3pPr marL="685166" algn="l" defTabSz="685166" rtl="0" eaLnBrk="1" latinLnBrk="0" hangingPunct="1">
        <a:defRPr sz="1349" kern="1200">
          <a:solidFill>
            <a:schemeClr val="tx1"/>
          </a:solidFill>
          <a:latin typeface="+mn-lt"/>
          <a:ea typeface="+mn-ea"/>
          <a:cs typeface="+mn-cs"/>
        </a:defRPr>
      </a:lvl3pPr>
      <a:lvl4pPr marL="1027748" algn="l" defTabSz="685166" rtl="0" eaLnBrk="1" latinLnBrk="0" hangingPunct="1">
        <a:defRPr sz="1349" kern="1200">
          <a:solidFill>
            <a:schemeClr val="tx1"/>
          </a:solidFill>
          <a:latin typeface="+mn-lt"/>
          <a:ea typeface="+mn-ea"/>
          <a:cs typeface="+mn-cs"/>
        </a:defRPr>
      </a:lvl4pPr>
      <a:lvl5pPr marL="1370331" algn="l" defTabSz="685166" rtl="0" eaLnBrk="1" latinLnBrk="0" hangingPunct="1">
        <a:defRPr sz="1349" kern="1200">
          <a:solidFill>
            <a:schemeClr val="tx1"/>
          </a:solidFill>
          <a:latin typeface="+mn-lt"/>
          <a:ea typeface="+mn-ea"/>
          <a:cs typeface="+mn-cs"/>
        </a:defRPr>
      </a:lvl5pPr>
      <a:lvl6pPr marL="1712914" algn="l" defTabSz="685166" rtl="0" eaLnBrk="1" latinLnBrk="0" hangingPunct="1">
        <a:defRPr sz="1349" kern="1200">
          <a:solidFill>
            <a:schemeClr val="tx1"/>
          </a:solidFill>
          <a:latin typeface="+mn-lt"/>
          <a:ea typeface="+mn-ea"/>
          <a:cs typeface="+mn-cs"/>
        </a:defRPr>
      </a:lvl6pPr>
      <a:lvl7pPr marL="2055497" algn="l" defTabSz="685166" rtl="0" eaLnBrk="1" latinLnBrk="0" hangingPunct="1">
        <a:defRPr sz="1349" kern="1200">
          <a:solidFill>
            <a:schemeClr val="tx1"/>
          </a:solidFill>
          <a:latin typeface="+mn-lt"/>
          <a:ea typeface="+mn-ea"/>
          <a:cs typeface="+mn-cs"/>
        </a:defRPr>
      </a:lvl7pPr>
      <a:lvl8pPr marL="2398080" algn="l" defTabSz="685166" rtl="0" eaLnBrk="1" latinLnBrk="0" hangingPunct="1">
        <a:defRPr sz="1349" kern="1200">
          <a:solidFill>
            <a:schemeClr val="tx1"/>
          </a:solidFill>
          <a:latin typeface="+mn-lt"/>
          <a:ea typeface="+mn-ea"/>
          <a:cs typeface="+mn-cs"/>
        </a:defRPr>
      </a:lvl8pPr>
      <a:lvl9pPr marL="2740663" algn="l" defTabSz="685166"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p15:clr>
            <a:srgbClr val="F26B43"/>
          </p15:clr>
        </p15:guide>
        <p15:guide id="3" pos="5566">
          <p15:clr>
            <a:srgbClr val="F26B43"/>
          </p15:clr>
        </p15:guide>
        <p15:guide id="6" orient="horz" pos="3049">
          <p15:clr>
            <a:srgbClr val="F26B43"/>
          </p15:clr>
        </p15:guide>
        <p15:guide id="7" orient="horz" pos="2752">
          <p15:clr>
            <a:srgbClr val="F26B43"/>
          </p15:clr>
        </p15:guide>
        <p15:guide id="8" orient="horz" pos="196">
          <p15:clr>
            <a:srgbClr val="F26B43"/>
          </p15:clr>
        </p15:guide>
        <p15:guide id="9" orient="horz" pos="805">
          <p15:clr>
            <a:srgbClr val="F26B43"/>
          </p15:clr>
        </p15:guide>
        <p15:guide id="10" orient="horz" pos="1780">
          <p15:clr>
            <a:srgbClr val="F26B43"/>
          </p15:clr>
        </p15:guide>
        <p15:guide id="11" orient="horz" pos="616">
          <p15:clr>
            <a:srgbClr val="F26B43"/>
          </p15:clr>
        </p15:guide>
        <p15:guide id="12" orient="horz" pos="584">
          <p15:clr>
            <a:srgbClr val="F26B43"/>
          </p15:clr>
        </p15:guide>
        <p15:guide id="13" orient="horz" pos="486">
          <p15:clr>
            <a:srgbClr val="F26B43"/>
          </p15:clr>
        </p15:guide>
        <p15:guide id="14" orient="horz" pos="460">
          <p15:clr>
            <a:srgbClr val="F26B43"/>
          </p15:clr>
        </p15:guide>
        <p15:guide id="15" orient="horz" pos="436">
          <p15:clr>
            <a:srgbClr val="F26B43"/>
          </p15:clr>
        </p15:guide>
        <p15:guide id="16" orient="horz" pos="310">
          <p15:clr>
            <a:srgbClr val="F26B43"/>
          </p15:clr>
        </p15:guide>
        <p15:guide id="17" orient="horz" pos="2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g"/><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jp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jp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a:xfrm>
            <a:off x="178594" y="1140778"/>
            <a:ext cx="6176486" cy="2335417"/>
          </a:xfrm>
        </p:spPr>
        <p:txBody>
          <a:bodyPr/>
          <a:lstStyle/>
          <a:p>
            <a:r>
              <a:rPr lang="en-GB" sz="3200" dirty="0"/>
              <a:t>UI-19 Employer Declaration &amp; </a:t>
            </a:r>
            <a:br>
              <a:rPr lang="en-GB" sz="3200" dirty="0"/>
            </a:br>
            <a:r>
              <a:rPr lang="en-GB" sz="3200" dirty="0"/>
              <a:t>Stats SA Quarterly Employment Statistics (QES) Survey</a:t>
            </a:r>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a:xfrm>
            <a:off x="178594" y="3686016"/>
            <a:ext cx="6568324" cy="642938"/>
          </a:xfrm>
        </p:spPr>
        <p:txBody>
          <a:bodyPr/>
          <a:lstStyle/>
          <a:p>
            <a:r>
              <a:rPr lang="en-GB" dirty="0"/>
              <a:t>Session 51</a:t>
            </a:r>
          </a:p>
          <a:p>
            <a:r>
              <a:rPr lang="en-GB" dirty="0"/>
              <a:t>Presented by Vikesh Ravjee</a:t>
            </a:r>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1E6C0-811A-39E7-A4ED-CF3EC6F0AE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220372-DE0E-5E30-AD3A-92D403614888}"/>
              </a:ext>
            </a:extLst>
          </p:cNvPr>
          <p:cNvSpPr>
            <a:spLocks noGrp="1"/>
          </p:cNvSpPr>
          <p:nvPr>
            <p:ph type="title"/>
          </p:nvPr>
        </p:nvSpPr>
        <p:spPr>
          <a:xfrm>
            <a:off x="303213" y="317100"/>
            <a:ext cx="8532812" cy="481013"/>
          </a:xfrm>
        </p:spPr>
        <p:txBody>
          <a:bodyPr/>
          <a:lstStyle/>
          <a:p>
            <a:r>
              <a:rPr lang="en-GB" dirty="0"/>
              <a:t>UI-19 – Employee Details</a:t>
            </a:r>
          </a:p>
        </p:txBody>
      </p:sp>
      <p:pic>
        <p:nvPicPr>
          <p:cNvPr id="4" name="Picture 3">
            <a:extLst>
              <a:ext uri="{FF2B5EF4-FFF2-40B4-BE49-F238E27FC236}">
                <a16:creationId xmlns:a16="http://schemas.microsoft.com/office/drawing/2014/main" id="{82A0E037-9AE9-5A66-2C0B-1FDAE7B9BD82}"/>
              </a:ext>
            </a:extLst>
          </p:cNvPr>
          <p:cNvPicPr>
            <a:picLocks noChangeAspect="1"/>
          </p:cNvPicPr>
          <p:nvPr/>
        </p:nvPicPr>
        <p:blipFill>
          <a:blip r:embed="rId2"/>
          <a:stretch>
            <a:fillRect/>
          </a:stretch>
        </p:blipFill>
        <p:spPr>
          <a:xfrm>
            <a:off x="181484" y="998162"/>
            <a:ext cx="8843854" cy="2239083"/>
          </a:xfrm>
          <a:prstGeom prst="rect">
            <a:avLst/>
          </a:prstGeom>
        </p:spPr>
      </p:pic>
      <p:sp>
        <p:nvSpPr>
          <p:cNvPr id="5" name="Arrow: Left-Right 4">
            <a:extLst>
              <a:ext uri="{FF2B5EF4-FFF2-40B4-BE49-F238E27FC236}">
                <a16:creationId xmlns:a16="http://schemas.microsoft.com/office/drawing/2014/main" id="{6C9A8DE6-504E-9652-9010-17610BF2D300}"/>
              </a:ext>
            </a:extLst>
          </p:cNvPr>
          <p:cNvSpPr/>
          <p:nvPr/>
        </p:nvSpPr>
        <p:spPr>
          <a:xfrm>
            <a:off x="244306" y="2068069"/>
            <a:ext cx="6659066" cy="355988"/>
          </a:xfrm>
          <a:prstGeom prst="lef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2265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67CFE-ABB9-FF50-8B8F-25AA867A54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D0157F-5E16-F4B8-489B-0393C198E0B9}"/>
              </a:ext>
            </a:extLst>
          </p:cNvPr>
          <p:cNvSpPr>
            <a:spLocks noGrp="1"/>
          </p:cNvSpPr>
          <p:nvPr>
            <p:ph type="title"/>
          </p:nvPr>
        </p:nvSpPr>
        <p:spPr>
          <a:xfrm>
            <a:off x="303213" y="317100"/>
            <a:ext cx="8532812" cy="481013"/>
          </a:xfrm>
        </p:spPr>
        <p:txBody>
          <a:bodyPr/>
          <a:lstStyle/>
          <a:p>
            <a:r>
              <a:rPr lang="en-GB" dirty="0"/>
              <a:t>UI-19 – Employee Details (PBOP-1 – Personnel Biographical)</a:t>
            </a:r>
          </a:p>
        </p:txBody>
      </p:sp>
      <p:pic>
        <p:nvPicPr>
          <p:cNvPr id="6" name="Picture 5">
            <a:extLst>
              <a:ext uri="{FF2B5EF4-FFF2-40B4-BE49-F238E27FC236}">
                <a16:creationId xmlns:a16="http://schemas.microsoft.com/office/drawing/2014/main" id="{807CF45F-4EB7-A50D-3A40-F61BB92FDB04}"/>
              </a:ext>
            </a:extLst>
          </p:cNvPr>
          <p:cNvPicPr>
            <a:picLocks noChangeAspect="1"/>
          </p:cNvPicPr>
          <p:nvPr/>
        </p:nvPicPr>
        <p:blipFill>
          <a:blip r:embed="rId2"/>
          <a:stretch>
            <a:fillRect/>
          </a:stretch>
        </p:blipFill>
        <p:spPr>
          <a:xfrm>
            <a:off x="0" y="1109844"/>
            <a:ext cx="9144000" cy="2556235"/>
          </a:xfrm>
          <a:prstGeom prst="rect">
            <a:avLst/>
          </a:prstGeom>
        </p:spPr>
      </p:pic>
      <p:sp>
        <p:nvSpPr>
          <p:cNvPr id="7" name="Arrow: Left 6">
            <a:extLst>
              <a:ext uri="{FF2B5EF4-FFF2-40B4-BE49-F238E27FC236}">
                <a16:creationId xmlns:a16="http://schemas.microsoft.com/office/drawing/2014/main" id="{8A1C403C-D0F6-43C6-0EBA-B1FC24CA81B7}"/>
              </a:ext>
            </a:extLst>
          </p:cNvPr>
          <p:cNvSpPr/>
          <p:nvPr/>
        </p:nvSpPr>
        <p:spPr>
          <a:xfrm>
            <a:off x="2012201" y="1942737"/>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Arrow: Left 7">
            <a:extLst>
              <a:ext uri="{FF2B5EF4-FFF2-40B4-BE49-F238E27FC236}">
                <a16:creationId xmlns:a16="http://schemas.microsoft.com/office/drawing/2014/main" id="{98E2DA73-934D-F8BC-CDE0-CF3DDCDCF695}"/>
              </a:ext>
            </a:extLst>
          </p:cNvPr>
          <p:cNvSpPr/>
          <p:nvPr/>
        </p:nvSpPr>
        <p:spPr>
          <a:xfrm>
            <a:off x="1827706" y="2571781"/>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rrow: Left 8">
            <a:extLst>
              <a:ext uri="{FF2B5EF4-FFF2-40B4-BE49-F238E27FC236}">
                <a16:creationId xmlns:a16="http://schemas.microsoft.com/office/drawing/2014/main" id="{7049CAA6-0008-D34A-FDB5-365F22AB1FE0}"/>
              </a:ext>
            </a:extLst>
          </p:cNvPr>
          <p:cNvSpPr/>
          <p:nvPr/>
        </p:nvSpPr>
        <p:spPr>
          <a:xfrm>
            <a:off x="2521752" y="2660778"/>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Arrow: Left 9">
            <a:extLst>
              <a:ext uri="{FF2B5EF4-FFF2-40B4-BE49-F238E27FC236}">
                <a16:creationId xmlns:a16="http://schemas.microsoft.com/office/drawing/2014/main" id="{AA51600A-A953-497A-8406-A87A69D1F565}"/>
              </a:ext>
            </a:extLst>
          </p:cNvPr>
          <p:cNvSpPr/>
          <p:nvPr/>
        </p:nvSpPr>
        <p:spPr>
          <a:xfrm>
            <a:off x="2012201" y="3061506"/>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Arrow: Left 10">
            <a:extLst>
              <a:ext uri="{FF2B5EF4-FFF2-40B4-BE49-F238E27FC236}">
                <a16:creationId xmlns:a16="http://schemas.microsoft.com/office/drawing/2014/main" id="{34B341A1-82B2-C86F-BBD4-FEFDF72CD086}"/>
              </a:ext>
            </a:extLst>
          </p:cNvPr>
          <p:cNvSpPr/>
          <p:nvPr/>
        </p:nvSpPr>
        <p:spPr>
          <a:xfrm>
            <a:off x="6472517" y="3061506"/>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4651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6A580-7A25-CAC7-87A1-FAF01F06DA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6521208-1FF2-ED46-00FB-9BA28F0EFAFE}"/>
              </a:ext>
            </a:extLst>
          </p:cNvPr>
          <p:cNvSpPr>
            <a:spLocks noGrp="1"/>
          </p:cNvSpPr>
          <p:nvPr>
            <p:ph type="title"/>
          </p:nvPr>
        </p:nvSpPr>
        <p:spPr>
          <a:xfrm>
            <a:off x="303213" y="317100"/>
            <a:ext cx="8532812" cy="481013"/>
          </a:xfrm>
        </p:spPr>
        <p:txBody>
          <a:bodyPr/>
          <a:lstStyle/>
          <a:p>
            <a:r>
              <a:rPr lang="en-GB" dirty="0"/>
              <a:t>UI-19 – Employee Details</a:t>
            </a:r>
          </a:p>
        </p:txBody>
      </p:sp>
      <p:pic>
        <p:nvPicPr>
          <p:cNvPr id="4" name="Picture 3">
            <a:extLst>
              <a:ext uri="{FF2B5EF4-FFF2-40B4-BE49-F238E27FC236}">
                <a16:creationId xmlns:a16="http://schemas.microsoft.com/office/drawing/2014/main" id="{8ED43C57-62BE-0855-257A-42CBCD42BAC3}"/>
              </a:ext>
            </a:extLst>
          </p:cNvPr>
          <p:cNvPicPr>
            <a:picLocks noChangeAspect="1"/>
          </p:cNvPicPr>
          <p:nvPr/>
        </p:nvPicPr>
        <p:blipFill>
          <a:blip r:embed="rId2"/>
          <a:stretch>
            <a:fillRect/>
          </a:stretch>
        </p:blipFill>
        <p:spPr>
          <a:xfrm>
            <a:off x="147692" y="1362435"/>
            <a:ext cx="8843854" cy="2239083"/>
          </a:xfrm>
          <a:prstGeom prst="rect">
            <a:avLst/>
          </a:prstGeom>
        </p:spPr>
      </p:pic>
      <p:sp>
        <p:nvSpPr>
          <p:cNvPr id="5" name="Arrow: Left-Right 4">
            <a:extLst>
              <a:ext uri="{FF2B5EF4-FFF2-40B4-BE49-F238E27FC236}">
                <a16:creationId xmlns:a16="http://schemas.microsoft.com/office/drawing/2014/main" id="{BDBC66CA-FAD9-3EDB-5DD4-60931229B4D5}"/>
              </a:ext>
            </a:extLst>
          </p:cNvPr>
          <p:cNvSpPr/>
          <p:nvPr/>
        </p:nvSpPr>
        <p:spPr>
          <a:xfrm>
            <a:off x="6920508" y="2303982"/>
            <a:ext cx="2071037" cy="355988"/>
          </a:xfrm>
          <a:prstGeom prst="lef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98522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83ECE-DB82-1DBD-1A14-D48982D156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F11C91-68A9-7100-08CB-87DF78863DB3}"/>
              </a:ext>
            </a:extLst>
          </p:cNvPr>
          <p:cNvSpPr>
            <a:spLocks noGrp="1"/>
          </p:cNvSpPr>
          <p:nvPr>
            <p:ph type="title"/>
          </p:nvPr>
        </p:nvSpPr>
        <p:spPr>
          <a:xfrm>
            <a:off x="303213" y="317100"/>
            <a:ext cx="8532812" cy="481013"/>
          </a:xfrm>
        </p:spPr>
        <p:txBody>
          <a:bodyPr/>
          <a:lstStyle/>
          <a:p>
            <a:r>
              <a:rPr lang="en-GB" dirty="0"/>
              <a:t>UI-19 – Employee Details (PBOP-2 – Personnel Service Records)</a:t>
            </a:r>
          </a:p>
        </p:txBody>
      </p:sp>
      <p:pic>
        <p:nvPicPr>
          <p:cNvPr id="4" name="Picture 3">
            <a:extLst>
              <a:ext uri="{FF2B5EF4-FFF2-40B4-BE49-F238E27FC236}">
                <a16:creationId xmlns:a16="http://schemas.microsoft.com/office/drawing/2014/main" id="{C21149A4-CB3E-3EE5-5211-E2C8115CBDC2}"/>
              </a:ext>
            </a:extLst>
          </p:cNvPr>
          <p:cNvPicPr>
            <a:picLocks noChangeAspect="1"/>
          </p:cNvPicPr>
          <p:nvPr/>
        </p:nvPicPr>
        <p:blipFill>
          <a:blip r:embed="rId2"/>
          <a:stretch>
            <a:fillRect/>
          </a:stretch>
        </p:blipFill>
        <p:spPr>
          <a:xfrm>
            <a:off x="652360" y="1136799"/>
            <a:ext cx="7419975" cy="2200275"/>
          </a:xfrm>
          <a:prstGeom prst="rect">
            <a:avLst/>
          </a:prstGeom>
        </p:spPr>
      </p:pic>
      <p:sp>
        <p:nvSpPr>
          <p:cNvPr id="11" name="Arrow: Left 10">
            <a:extLst>
              <a:ext uri="{FF2B5EF4-FFF2-40B4-BE49-F238E27FC236}">
                <a16:creationId xmlns:a16="http://schemas.microsoft.com/office/drawing/2014/main" id="{417D63DB-DCAB-C577-2625-AF92E736570A}"/>
              </a:ext>
            </a:extLst>
          </p:cNvPr>
          <p:cNvSpPr/>
          <p:nvPr/>
        </p:nvSpPr>
        <p:spPr>
          <a:xfrm rot="5400000">
            <a:off x="3880147" y="3191152"/>
            <a:ext cx="742236" cy="63670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5065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EF33-306C-6B2A-FB6A-9FD799C22DB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6F95ED-E37E-D5D4-C671-735C031B2721}"/>
              </a:ext>
            </a:extLst>
          </p:cNvPr>
          <p:cNvPicPr>
            <a:picLocks noChangeAspect="1"/>
          </p:cNvPicPr>
          <p:nvPr/>
        </p:nvPicPr>
        <p:blipFill>
          <a:blip r:embed="rId2"/>
          <a:stretch>
            <a:fillRect/>
          </a:stretch>
        </p:blipFill>
        <p:spPr>
          <a:xfrm>
            <a:off x="1479507" y="796925"/>
            <a:ext cx="6065753" cy="3669268"/>
          </a:xfrm>
          <a:prstGeom prst="rect">
            <a:avLst/>
          </a:prstGeom>
        </p:spPr>
      </p:pic>
      <p:sp>
        <p:nvSpPr>
          <p:cNvPr id="3" name="Title 2">
            <a:extLst>
              <a:ext uri="{FF2B5EF4-FFF2-40B4-BE49-F238E27FC236}">
                <a16:creationId xmlns:a16="http://schemas.microsoft.com/office/drawing/2014/main" id="{548B24C8-4869-D6C8-F14F-CB489BB9B2DC}"/>
              </a:ext>
            </a:extLst>
          </p:cNvPr>
          <p:cNvSpPr>
            <a:spLocks noGrp="1"/>
          </p:cNvSpPr>
          <p:nvPr>
            <p:ph type="title"/>
          </p:nvPr>
        </p:nvSpPr>
        <p:spPr>
          <a:xfrm>
            <a:off x="303213" y="317100"/>
            <a:ext cx="8532812" cy="481013"/>
          </a:xfrm>
        </p:spPr>
        <p:txBody>
          <a:bodyPr/>
          <a:lstStyle/>
          <a:p>
            <a:r>
              <a:rPr lang="en-GB" dirty="0"/>
              <a:t>UI-19 – Employer Declaration Form</a:t>
            </a:r>
          </a:p>
        </p:txBody>
      </p:sp>
      <p:sp>
        <p:nvSpPr>
          <p:cNvPr id="5" name="Arrow: Left 4">
            <a:extLst>
              <a:ext uri="{FF2B5EF4-FFF2-40B4-BE49-F238E27FC236}">
                <a16:creationId xmlns:a16="http://schemas.microsoft.com/office/drawing/2014/main" id="{48EEAFB3-6F5F-48D0-B2F2-7E7947CCD55C}"/>
              </a:ext>
            </a:extLst>
          </p:cNvPr>
          <p:cNvSpPr/>
          <p:nvPr/>
        </p:nvSpPr>
        <p:spPr>
          <a:xfrm>
            <a:off x="7306050" y="3608739"/>
            <a:ext cx="914400"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19835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A154E-F57B-BE85-E188-02BCF52434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0E0DC3-6C0A-0EC9-E9D4-2FFBA56B360E}"/>
              </a:ext>
            </a:extLst>
          </p:cNvPr>
          <p:cNvSpPr>
            <a:spLocks noGrp="1"/>
          </p:cNvSpPr>
          <p:nvPr>
            <p:ph type="title"/>
          </p:nvPr>
        </p:nvSpPr>
        <p:spPr>
          <a:xfrm>
            <a:off x="303213" y="317100"/>
            <a:ext cx="8532812" cy="481013"/>
          </a:xfrm>
        </p:spPr>
        <p:txBody>
          <a:bodyPr/>
          <a:lstStyle/>
          <a:p>
            <a:r>
              <a:rPr lang="en-GB" dirty="0"/>
              <a:t>UI-19 – Employee Declaration Form</a:t>
            </a:r>
          </a:p>
        </p:txBody>
      </p:sp>
      <p:pic>
        <p:nvPicPr>
          <p:cNvPr id="7" name="Picture 6">
            <a:extLst>
              <a:ext uri="{FF2B5EF4-FFF2-40B4-BE49-F238E27FC236}">
                <a16:creationId xmlns:a16="http://schemas.microsoft.com/office/drawing/2014/main" id="{936A80DE-EA3B-3883-39E8-29955C5FEF78}"/>
              </a:ext>
            </a:extLst>
          </p:cNvPr>
          <p:cNvPicPr>
            <a:picLocks noChangeAspect="1"/>
          </p:cNvPicPr>
          <p:nvPr/>
        </p:nvPicPr>
        <p:blipFill>
          <a:blip r:embed="rId2"/>
          <a:stretch>
            <a:fillRect/>
          </a:stretch>
        </p:blipFill>
        <p:spPr>
          <a:xfrm>
            <a:off x="239295" y="1410157"/>
            <a:ext cx="8532813" cy="2051059"/>
          </a:xfrm>
          <a:prstGeom prst="rect">
            <a:avLst/>
          </a:prstGeom>
        </p:spPr>
      </p:pic>
      <p:pic>
        <p:nvPicPr>
          <p:cNvPr id="2" name="Graphic 1" descr="Stamp outline">
            <a:extLst>
              <a:ext uri="{FF2B5EF4-FFF2-40B4-BE49-F238E27FC236}">
                <a16:creationId xmlns:a16="http://schemas.microsoft.com/office/drawing/2014/main" id="{762B17AD-E047-0FF2-E46F-A96BAA04BC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6286" y="1716670"/>
            <a:ext cx="914400" cy="914400"/>
          </a:xfrm>
          <a:prstGeom prst="rect">
            <a:avLst/>
          </a:prstGeom>
        </p:spPr>
      </p:pic>
      <p:sp>
        <p:nvSpPr>
          <p:cNvPr id="8" name="Arrow: Left 7">
            <a:extLst>
              <a:ext uri="{FF2B5EF4-FFF2-40B4-BE49-F238E27FC236}">
                <a16:creationId xmlns:a16="http://schemas.microsoft.com/office/drawing/2014/main" id="{DFD99142-1E37-D35B-62D1-A5EF42D6CCE1}"/>
              </a:ext>
            </a:extLst>
          </p:cNvPr>
          <p:cNvSpPr/>
          <p:nvPr/>
        </p:nvSpPr>
        <p:spPr>
          <a:xfrm rot="5400000">
            <a:off x="3078007" y="3523048"/>
            <a:ext cx="701136"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7805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A2124-DE13-B0C6-780C-EA6BC6D8E36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62392D3-6E9B-F80A-C1D3-21024F96DDE4}"/>
              </a:ext>
            </a:extLst>
          </p:cNvPr>
          <p:cNvSpPr>
            <a:spLocks noGrp="1"/>
          </p:cNvSpPr>
          <p:nvPr>
            <p:ph type="title"/>
          </p:nvPr>
        </p:nvSpPr>
        <p:spPr>
          <a:xfrm>
            <a:off x="303213" y="315912"/>
            <a:ext cx="8532812" cy="481013"/>
          </a:xfrm>
        </p:spPr>
        <p:txBody>
          <a:bodyPr/>
          <a:lstStyle/>
          <a:p>
            <a:r>
              <a:rPr lang="en-GB" dirty="0"/>
              <a:t>UI-19 – Salary Schedule Form</a:t>
            </a:r>
          </a:p>
        </p:txBody>
      </p:sp>
      <p:pic>
        <p:nvPicPr>
          <p:cNvPr id="3" name="Picture 2">
            <a:extLst>
              <a:ext uri="{FF2B5EF4-FFF2-40B4-BE49-F238E27FC236}">
                <a16:creationId xmlns:a16="http://schemas.microsoft.com/office/drawing/2014/main" id="{020541CE-E37E-DBCB-89F9-1DB39B9ED3B4}"/>
              </a:ext>
            </a:extLst>
          </p:cNvPr>
          <p:cNvPicPr>
            <a:picLocks noChangeAspect="1"/>
          </p:cNvPicPr>
          <p:nvPr/>
        </p:nvPicPr>
        <p:blipFill>
          <a:blip r:embed="rId2"/>
          <a:stretch>
            <a:fillRect/>
          </a:stretch>
        </p:blipFill>
        <p:spPr>
          <a:xfrm>
            <a:off x="3052186" y="893042"/>
            <a:ext cx="3274473" cy="3475758"/>
          </a:xfrm>
          <a:prstGeom prst="rect">
            <a:avLst/>
          </a:prstGeom>
        </p:spPr>
      </p:pic>
      <p:sp>
        <p:nvSpPr>
          <p:cNvPr id="2" name="Arrow: Left 1">
            <a:extLst>
              <a:ext uri="{FF2B5EF4-FFF2-40B4-BE49-F238E27FC236}">
                <a16:creationId xmlns:a16="http://schemas.microsoft.com/office/drawing/2014/main" id="{A11427A5-A18A-C700-052F-616F54E04224}"/>
              </a:ext>
            </a:extLst>
          </p:cNvPr>
          <p:cNvSpPr/>
          <p:nvPr/>
        </p:nvSpPr>
        <p:spPr>
          <a:xfrm>
            <a:off x="6050036" y="2396137"/>
            <a:ext cx="685301"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47318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73CD5-D3BA-AD48-AF2D-5E3CC2E5047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B3F5C9E-7BFF-05D0-4DE8-D4804B116201}"/>
              </a:ext>
            </a:extLst>
          </p:cNvPr>
          <p:cNvSpPr>
            <a:spLocks noGrp="1"/>
          </p:cNvSpPr>
          <p:nvPr>
            <p:ph type="title"/>
          </p:nvPr>
        </p:nvSpPr>
        <p:spPr>
          <a:xfrm>
            <a:off x="303213" y="315912"/>
            <a:ext cx="8532812" cy="481013"/>
          </a:xfrm>
        </p:spPr>
        <p:txBody>
          <a:bodyPr/>
          <a:lstStyle/>
          <a:p>
            <a:r>
              <a:rPr lang="en-GB" dirty="0"/>
              <a:t>UI-19 – Salary Schedule Form</a:t>
            </a:r>
          </a:p>
        </p:txBody>
      </p:sp>
      <p:pic>
        <p:nvPicPr>
          <p:cNvPr id="9" name="Picture 8">
            <a:extLst>
              <a:ext uri="{FF2B5EF4-FFF2-40B4-BE49-F238E27FC236}">
                <a16:creationId xmlns:a16="http://schemas.microsoft.com/office/drawing/2014/main" id="{C655488A-6BE0-B73C-AD0E-962AF937017B}"/>
              </a:ext>
            </a:extLst>
          </p:cNvPr>
          <p:cNvPicPr>
            <a:picLocks noChangeAspect="1"/>
          </p:cNvPicPr>
          <p:nvPr/>
        </p:nvPicPr>
        <p:blipFill>
          <a:blip r:embed="rId2"/>
          <a:stretch>
            <a:fillRect/>
          </a:stretch>
        </p:blipFill>
        <p:spPr>
          <a:xfrm>
            <a:off x="5663381" y="1541206"/>
            <a:ext cx="3281516" cy="3022170"/>
          </a:xfrm>
          <a:prstGeom prst="rect">
            <a:avLst/>
          </a:prstGeom>
          <a:ln>
            <a:solidFill>
              <a:schemeClr val="tx2"/>
            </a:solidFill>
          </a:ln>
        </p:spPr>
      </p:pic>
      <p:pic>
        <p:nvPicPr>
          <p:cNvPr id="5" name="Picture 4">
            <a:extLst>
              <a:ext uri="{FF2B5EF4-FFF2-40B4-BE49-F238E27FC236}">
                <a16:creationId xmlns:a16="http://schemas.microsoft.com/office/drawing/2014/main" id="{1CEF5FCD-7FDE-B6CD-F926-4AB2BDB4756D}"/>
              </a:ext>
            </a:extLst>
          </p:cNvPr>
          <p:cNvPicPr>
            <a:picLocks noChangeAspect="1"/>
          </p:cNvPicPr>
          <p:nvPr/>
        </p:nvPicPr>
        <p:blipFill>
          <a:blip r:embed="rId3"/>
          <a:stretch>
            <a:fillRect/>
          </a:stretch>
        </p:blipFill>
        <p:spPr>
          <a:xfrm>
            <a:off x="55306" y="726129"/>
            <a:ext cx="5608075" cy="1294399"/>
          </a:xfrm>
          <a:prstGeom prst="rect">
            <a:avLst/>
          </a:prstGeom>
          <a:ln>
            <a:solidFill>
              <a:schemeClr val="tx2"/>
            </a:solidFill>
          </a:ln>
        </p:spPr>
      </p:pic>
      <p:pic>
        <p:nvPicPr>
          <p:cNvPr id="11" name="Picture 10">
            <a:extLst>
              <a:ext uri="{FF2B5EF4-FFF2-40B4-BE49-F238E27FC236}">
                <a16:creationId xmlns:a16="http://schemas.microsoft.com/office/drawing/2014/main" id="{449122F7-F60D-CF10-C21F-F887CF6B8D77}"/>
              </a:ext>
            </a:extLst>
          </p:cNvPr>
          <p:cNvPicPr>
            <a:picLocks noChangeAspect="1"/>
          </p:cNvPicPr>
          <p:nvPr/>
        </p:nvPicPr>
        <p:blipFill>
          <a:blip r:embed="rId4"/>
          <a:stretch>
            <a:fillRect/>
          </a:stretch>
        </p:blipFill>
        <p:spPr>
          <a:xfrm>
            <a:off x="692364" y="2430745"/>
            <a:ext cx="3813268" cy="1516816"/>
          </a:xfrm>
          <a:prstGeom prst="rect">
            <a:avLst/>
          </a:prstGeom>
          <a:ln>
            <a:solidFill>
              <a:schemeClr val="tx2"/>
            </a:solidFill>
          </a:ln>
        </p:spPr>
      </p:pic>
      <p:sp>
        <p:nvSpPr>
          <p:cNvPr id="12" name="Arrow: Left 11">
            <a:extLst>
              <a:ext uri="{FF2B5EF4-FFF2-40B4-BE49-F238E27FC236}">
                <a16:creationId xmlns:a16="http://schemas.microsoft.com/office/drawing/2014/main" id="{7ED08241-B8A4-08B0-6229-354783B42041}"/>
              </a:ext>
            </a:extLst>
          </p:cNvPr>
          <p:cNvSpPr/>
          <p:nvPr/>
        </p:nvSpPr>
        <p:spPr>
          <a:xfrm>
            <a:off x="5663381" y="1099944"/>
            <a:ext cx="655643"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Arrow: Left 12">
            <a:extLst>
              <a:ext uri="{FF2B5EF4-FFF2-40B4-BE49-F238E27FC236}">
                <a16:creationId xmlns:a16="http://schemas.microsoft.com/office/drawing/2014/main" id="{82D9CAD7-02DD-F3E2-316B-FFF4A54EF4F4}"/>
              </a:ext>
            </a:extLst>
          </p:cNvPr>
          <p:cNvSpPr/>
          <p:nvPr/>
        </p:nvSpPr>
        <p:spPr>
          <a:xfrm rot="16200000">
            <a:off x="7317029" y="1207765"/>
            <a:ext cx="481013"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Arrow: Left 13">
            <a:extLst>
              <a:ext uri="{FF2B5EF4-FFF2-40B4-BE49-F238E27FC236}">
                <a16:creationId xmlns:a16="http://schemas.microsoft.com/office/drawing/2014/main" id="{375B1A0B-9E2E-7B70-DF12-6FF17DC1B2BA}"/>
              </a:ext>
            </a:extLst>
          </p:cNvPr>
          <p:cNvSpPr/>
          <p:nvPr/>
        </p:nvSpPr>
        <p:spPr>
          <a:xfrm rot="5400000">
            <a:off x="3252020" y="4015540"/>
            <a:ext cx="457200"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5" name="Graphic 14" descr="Stamp outline">
            <a:extLst>
              <a:ext uri="{FF2B5EF4-FFF2-40B4-BE49-F238E27FC236}">
                <a16:creationId xmlns:a16="http://schemas.microsoft.com/office/drawing/2014/main" id="{E1B1EC23-2CA7-BD81-5A02-81AC754A50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66220" y="2992759"/>
            <a:ext cx="914400" cy="914400"/>
          </a:xfrm>
          <a:prstGeom prst="rect">
            <a:avLst/>
          </a:prstGeom>
        </p:spPr>
      </p:pic>
      <p:sp>
        <p:nvSpPr>
          <p:cNvPr id="16" name="TextBox 15">
            <a:extLst>
              <a:ext uri="{FF2B5EF4-FFF2-40B4-BE49-F238E27FC236}">
                <a16:creationId xmlns:a16="http://schemas.microsoft.com/office/drawing/2014/main" id="{D6BD8348-4B82-070E-6768-644DFA18B61F}"/>
              </a:ext>
            </a:extLst>
          </p:cNvPr>
          <p:cNvSpPr txBox="1"/>
          <p:nvPr/>
        </p:nvSpPr>
        <p:spPr>
          <a:xfrm>
            <a:off x="1738117" y="2403975"/>
            <a:ext cx="1724026" cy="307777"/>
          </a:xfrm>
          <a:prstGeom prst="rect">
            <a:avLst/>
          </a:prstGeom>
          <a:noFill/>
        </p:spPr>
        <p:txBody>
          <a:bodyPr wrap="square" rtlCol="0">
            <a:spAutoFit/>
          </a:bodyPr>
          <a:lstStyle/>
          <a:p>
            <a:r>
              <a:rPr lang="en-ZA" sz="1400" dirty="0">
                <a:solidFill>
                  <a:schemeClr val="tx2"/>
                </a:solidFill>
              </a:rPr>
              <a:t>HR Business Partner</a:t>
            </a:r>
          </a:p>
        </p:txBody>
      </p:sp>
      <p:pic>
        <p:nvPicPr>
          <p:cNvPr id="20" name="Picture 19">
            <a:extLst>
              <a:ext uri="{FF2B5EF4-FFF2-40B4-BE49-F238E27FC236}">
                <a16:creationId xmlns:a16="http://schemas.microsoft.com/office/drawing/2014/main" id="{9D671144-35AF-8E92-EC68-E741E6AA1170}"/>
              </a:ext>
            </a:extLst>
          </p:cNvPr>
          <p:cNvPicPr>
            <a:picLocks noChangeAspect="1"/>
          </p:cNvPicPr>
          <p:nvPr/>
        </p:nvPicPr>
        <p:blipFill>
          <a:blip r:embed="rId7"/>
          <a:stretch>
            <a:fillRect/>
          </a:stretch>
        </p:blipFill>
        <p:spPr>
          <a:xfrm>
            <a:off x="1299395" y="2749561"/>
            <a:ext cx="1724025" cy="238125"/>
          </a:xfrm>
          <a:prstGeom prst="rect">
            <a:avLst/>
          </a:prstGeom>
        </p:spPr>
      </p:pic>
      <p:sp>
        <p:nvSpPr>
          <p:cNvPr id="21" name="TextBox 20">
            <a:extLst>
              <a:ext uri="{FF2B5EF4-FFF2-40B4-BE49-F238E27FC236}">
                <a16:creationId xmlns:a16="http://schemas.microsoft.com/office/drawing/2014/main" id="{992B2C04-7682-9AA0-F29F-5782D7FEE4DB}"/>
              </a:ext>
            </a:extLst>
          </p:cNvPr>
          <p:cNvSpPr txBox="1"/>
          <p:nvPr/>
        </p:nvSpPr>
        <p:spPr>
          <a:xfrm>
            <a:off x="3382105" y="2679909"/>
            <a:ext cx="1046311" cy="276999"/>
          </a:xfrm>
          <a:prstGeom prst="rect">
            <a:avLst/>
          </a:prstGeom>
          <a:noFill/>
        </p:spPr>
        <p:txBody>
          <a:bodyPr wrap="square" rtlCol="0">
            <a:spAutoFit/>
          </a:bodyPr>
          <a:lstStyle/>
          <a:p>
            <a:r>
              <a:rPr lang="en-ZA" sz="1200" dirty="0">
                <a:solidFill>
                  <a:schemeClr val="tx2"/>
                </a:solidFill>
              </a:rPr>
              <a:t>11-Mar-2025</a:t>
            </a:r>
          </a:p>
        </p:txBody>
      </p:sp>
    </p:spTree>
    <p:extLst>
      <p:ext uri="{BB962C8B-B14F-4D97-AF65-F5344CB8AC3E}">
        <p14:creationId xmlns:p14="http://schemas.microsoft.com/office/powerpoint/2010/main" val="318158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BFCCF0-6BF5-E6A6-2AD6-6AA5A96F9FC1}"/>
              </a:ext>
            </a:extLst>
          </p:cNvPr>
          <p:cNvSpPr>
            <a:spLocks noGrp="1"/>
          </p:cNvSpPr>
          <p:nvPr>
            <p:ph type="title"/>
          </p:nvPr>
        </p:nvSpPr>
        <p:spPr>
          <a:xfrm>
            <a:off x="303213" y="317100"/>
            <a:ext cx="8532812" cy="481013"/>
          </a:xfrm>
        </p:spPr>
        <p:txBody>
          <a:bodyPr/>
          <a:lstStyle/>
          <a:p>
            <a:r>
              <a:rPr lang="en-GB" dirty="0"/>
              <a:t>Jasper Report Concept</a:t>
            </a:r>
            <a:endParaRPr lang="en-GB" dirty="0">
              <a:solidFill>
                <a:srgbClr val="FF0000"/>
              </a:solidFill>
            </a:endParaRPr>
          </a:p>
        </p:txBody>
      </p:sp>
      <p:pic>
        <p:nvPicPr>
          <p:cNvPr id="14" name="Picture 13">
            <a:extLst>
              <a:ext uri="{FF2B5EF4-FFF2-40B4-BE49-F238E27FC236}">
                <a16:creationId xmlns:a16="http://schemas.microsoft.com/office/drawing/2014/main" id="{FC14BCCB-1B94-1D13-35EE-AD6B0191A8B4}"/>
              </a:ext>
            </a:extLst>
          </p:cNvPr>
          <p:cNvPicPr>
            <a:picLocks noChangeAspect="1"/>
          </p:cNvPicPr>
          <p:nvPr/>
        </p:nvPicPr>
        <p:blipFill>
          <a:blip r:embed="rId2"/>
          <a:stretch>
            <a:fillRect/>
          </a:stretch>
        </p:blipFill>
        <p:spPr>
          <a:xfrm>
            <a:off x="274169" y="798113"/>
            <a:ext cx="8663290" cy="3570687"/>
          </a:xfrm>
          <a:prstGeom prst="rect">
            <a:avLst/>
          </a:prstGeom>
        </p:spPr>
      </p:pic>
      <p:sp>
        <p:nvSpPr>
          <p:cNvPr id="15" name="Arrow: Left 14">
            <a:extLst>
              <a:ext uri="{FF2B5EF4-FFF2-40B4-BE49-F238E27FC236}">
                <a16:creationId xmlns:a16="http://schemas.microsoft.com/office/drawing/2014/main" id="{20C6E0B5-051B-49F8-83B0-CB6445AF777F}"/>
              </a:ext>
            </a:extLst>
          </p:cNvPr>
          <p:cNvSpPr/>
          <p:nvPr/>
        </p:nvSpPr>
        <p:spPr>
          <a:xfrm rot="5400000">
            <a:off x="688300" y="2967003"/>
            <a:ext cx="914400"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9833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42D4-A34E-A128-3F6C-4CBA1DE11033}"/>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36C5F5D8-F722-F1D7-64A5-C0C5C7442AA2}"/>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C38FCF7-713C-9B63-B6EE-CCD8D31EC87E}"/>
              </a:ext>
            </a:extLst>
          </p:cNvPr>
          <p:cNvSpPr txBox="1"/>
          <p:nvPr/>
        </p:nvSpPr>
        <p:spPr>
          <a:xfrm>
            <a:off x="471328" y="2926216"/>
            <a:ext cx="5688180" cy="1384995"/>
          </a:xfrm>
          <a:prstGeom prst="rect">
            <a:avLst/>
          </a:prstGeom>
          <a:noFill/>
        </p:spPr>
        <p:txBody>
          <a:bodyPr wrap="square" rtlCol="0">
            <a:spAutoFit/>
          </a:bodyPr>
          <a:lstStyle/>
          <a:p>
            <a:r>
              <a:rPr lang="en-US" sz="2800" b="1" dirty="0">
                <a:solidFill>
                  <a:schemeClr val="bg1"/>
                </a:solidFill>
              </a:rPr>
              <a:t>Stats SA</a:t>
            </a:r>
            <a:br>
              <a:rPr lang="en-US" sz="2800" b="1" dirty="0">
                <a:solidFill>
                  <a:schemeClr val="bg1"/>
                </a:solidFill>
              </a:rPr>
            </a:br>
            <a:r>
              <a:rPr lang="en-US" sz="2800" b="1" dirty="0">
                <a:solidFill>
                  <a:schemeClr val="bg1"/>
                </a:solidFill>
              </a:rPr>
              <a:t>Quarterly Employment Statistics (QES) Survey</a:t>
            </a:r>
          </a:p>
        </p:txBody>
      </p:sp>
    </p:spTree>
    <p:extLst>
      <p:ext uri="{BB962C8B-B14F-4D97-AF65-F5344CB8AC3E}">
        <p14:creationId xmlns:p14="http://schemas.microsoft.com/office/powerpoint/2010/main" val="29203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EAEE9-891B-CB6E-D0A0-269861C0E3AD}"/>
              </a:ext>
            </a:extLst>
          </p:cNvPr>
          <p:cNvSpPr>
            <a:spLocks noGrp="1"/>
          </p:cNvSpPr>
          <p:nvPr>
            <p:ph type="title"/>
          </p:nvPr>
        </p:nvSpPr>
        <p:spPr>
          <a:xfrm>
            <a:off x="2949970" y="1395352"/>
            <a:ext cx="3244061" cy="795138"/>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F9E5DE96-8EF6-5EEA-B134-80C68B3265D1}"/>
              </a:ext>
            </a:extLst>
          </p:cNvPr>
          <p:cNvSpPr>
            <a:spLocks noGrp="1"/>
          </p:cNvSpPr>
          <p:nvPr>
            <p:ph type="body" sz="quarter" idx="11"/>
          </p:nvPr>
        </p:nvSpPr>
        <p:spPr>
          <a:xfrm>
            <a:off x="136841" y="2252959"/>
            <a:ext cx="8870316" cy="642344"/>
          </a:xfrm>
        </p:spPr>
        <p:txBody>
          <a:bodyPr/>
          <a:lstStyle/>
          <a:p>
            <a:pPr algn="ctr"/>
            <a:r>
              <a:rPr lang="en-US" sz="1598"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598"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blue background with text&#10;&#10;AI-generated content may be incorrect.">
            <a:extLst>
              <a:ext uri="{FF2B5EF4-FFF2-40B4-BE49-F238E27FC236}">
                <a16:creationId xmlns:a16="http://schemas.microsoft.com/office/drawing/2014/main" id="{72D776E1-1CCC-8D71-11EC-4439AED572F4}"/>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4212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35AD8-9FB9-3FB6-24C9-84F646C603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B4C609-AA6C-A524-3612-A6973E5A0E3F}"/>
              </a:ext>
            </a:extLst>
          </p:cNvPr>
          <p:cNvSpPr>
            <a:spLocks noGrp="1"/>
          </p:cNvSpPr>
          <p:nvPr>
            <p:ph type="title"/>
          </p:nvPr>
        </p:nvSpPr>
        <p:spPr>
          <a:xfrm>
            <a:off x="303213" y="317100"/>
            <a:ext cx="8532812" cy="481013"/>
          </a:xfrm>
        </p:spPr>
        <p:txBody>
          <a:bodyPr/>
          <a:lstStyle/>
          <a:p>
            <a:r>
              <a:rPr lang="en-GB" dirty="0"/>
              <a:t>Stats SA – Quarterly Employment Statistics (QES) Survey</a:t>
            </a:r>
            <a:endParaRPr lang="en-GB" dirty="0">
              <a:solidFill>
                <a:srgbClr val="FF0000"/>
              </a:solidFill>
            </a:endParaRPr>
          </a:p>
        </p:txBody>
      </p:sp>
      <p:pic>
        <p:nvPicPr>
          <p:cNvPr id="4" name="Picture 3">
            <a:extLst>
              <a:ext uri="{FF2B5EF4-FFF2-40B4-BE49-F238E27FC236}">
                <a16:creationId xmlns:a16="http://schemas.microsoft.com/office/drawing/2014/main" id="{E40C74B0-EEF8-7A3C-A9A7-C928D08AD401}"/>
              </a:ext>
            </a:extLst>
          </p:cNvPr>
          <p:cNvPicPr>
            <a:picLocks noChangeAspect="1"/>
          </p:cNvPicPr>
          <p:nvPr/>
        </p:nvPicPr>
        <p:blipFill>
          <a:blip r:embed="rId2"/>
          <a:srcRect/>
          <a:stretch/>
        </p:blipFill>
        <p:spPr>
          <a:xfrm>
            <a:off x="341628" y="1684551"/>
            <a:ext cx="1701979" cy="1076029"/>
          </a:xfrm>
          <a:prstGeom prst="rect">
            <a:avLst/>
          </a:prstGeom>
        </p:spPr>
      </p:pic>
      <p:sp>
        <p:nvSpPr>
          <p:cNvPr id="6" name="Content Placeholder 1">
            <a:extLst>
              <a:ext uri="{FF2B5EF4-FFF2-40B4-BE49-F238E27FC236}">
                <a16:creationId xmlns:a16="http://schemas.microsoft.com/office/drawing/2014/main" id="{6DE5CD4E-60C8-12CA-9A11-4D4680E376C2}"/>
              </a:ext>
            </a:extLst>
          </p:cNvPr>
          <p:cNvSpPr txBox="1">
            <a:spLocks/>
          </p:cNvSpPr>
          <p:nvPr/>
        </p:nvSpPr>
        <p:spPr>
          <a:xfrm>
            <a:off x="2185767" y="878710"/>
            <a:ext cx="6809741" cy="3390841"/>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en-US" sz="1800" dirty="0"/>
              <a:t>The Quarterly Employment Statistics (QES) is a survey covering a sample of organizations (enterprises) in the formal non-agricultural business sector of the South African economy. </a:t>
            </a:r>
          </a:p>
          <a:p>
            <a:pPr marL="171450" indent="-171450">
              <a:lnSpc>
                <a:spcPct val="100000"/>
              </a:lnSpc>
              <a:buFont typeface="Arial" panose="020B0604020202020204" pitchFamily="34" charset="0"/>
              <a:buChar char="•"/>
            </a:pPr>
            <a:endParaRPr lang="en-US" sz="1800" dirty="0"/>
          </a:p>
          <a:p>
            <a:pPr marL="171450" indent="-171450">
              <a:lnSpc>
                <a:spcPct val="100000"/>
              </a:lnSpc>
              <a:buFont typeface="Arial" panose="020B0604020202020204" pitchFamily="34" charset="0"/>
              <a:buChar char="•"/>
            </a:pPr>
            <a:r>
              <a:rPr lang="en-US" sz="1800" dirty="0"/>
              <a:t>The survey provides data essential for estimating key economic statistics of employment and gross earnings.</a:t>
            </a:r>
          </a:p>
          <a:p>
            <a:pPr marL="171450" indent="-171450">
              <a:lnSpc>
                <a:spcPct val="100000"/>
              </a:lnSpc>
              <a:buFont typeface="Arial" panose="020B0604020202020204" pitchFamily="34" charset="0"/>
              <a:buChar char="•"/>
            </a:pPr>
            <a:endParaRPr lang="en-US" sz="1800" dirty="0"/>
          </a:p>
          <a:p>
            <a:pPr marL="171450" indent="-171450">
              <a:lnSpc>
                <a:spcPct val="100000"/>
              </a:lnSpc>
              <a:buFont typeface="Arial" panose="020B0604020202020204" pitchFamily="34" charset="0"/>
              <a:buChar char="•"/>
            </a:pPr>
            <a:r>
              <a:rPr lang="en-US" sz="1800" dirty="0"/>
              <a:t>These economic data are used by a wide range of private and governmental organizations to monitor South Africa’s Economy.</a:t>
            </a:r>
          </a:p>
          <a:p>
            <a:pPr marL="171450" indent="-171450">
              <a:lnSpc>
                <a:spcPct val="100000"/>
              </a:lnSpc>
              <a:buFont typeface="Arial" panose="020B0604020202020204" pitchFamily="34" charset="0"/>
              <a:buChar char="•"/>
            </a:pPr>
            <a:endParaRPr lang="en-US" sz="1800" dirty="0"/>
          </a:p>
          <a:p>
            <a:pPr marL="171450" indent="-171450">
              <a:lnSpc>
                <a:spcPct val="100000"/>
              </a:lnSpc>
              <a:buFont typeface="Arial" panose="020B0604020202020204" pitchFamily="34" charset="0"/>
              <a:buChar char="•"/>
            </a:pPr>
            <a:r>
              <a:rPr lang="en-US" sz="1800" dirty="0"/>
              <a:t>Survey results are published each quarter in the statistical release P0277 – Quarterly Employment Statistics.</a:t>
            </a:r>
          </a:p>
        </p:txBody>
      </p:sp>
    </p:spTree>
    <p:extLst>
      <p:ext uri="{BB962C8B-B14F-4D97-AF65-F5344CB8AC3E}">
        <p14:creationId xmlns:p14="http://schemas.microsoft.com/office/powerpoint/2010/main" val="2203535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4D0AA-39D2-4203-C96D-1A7CE51663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F9BA750-CE69-4F12-53B1-BC015D39A161}"/>
              </a:ext>
            </a:extLst>
          </p:cNvPr>
          <p:cNvSpPr>
            <a:spLocks noGrp="1"/>
          </p:cNvSpPr>
          <p:nvPr>
            <p:ph type="title"/>
          </p:nvPr>
        </p:nvSpPr>
        <p:spPr>
          <a:xfrm>
            <a:off x="303213" y="317100"/>
            <a:ext cx="8532812" cy="481013"/>
          </a:xfrm>
        </p:spPr>
        <p:txBody>
          <a:bodyPr/>
          <a:lstStyle/>
          <a:p>
            <a:r>
              <a:rPr lang="en-GB" dirty="0"/>
              <a:t>Stats SA – Quarterly Employment Statistics (QES) Survey</a:t>
            </a:r>
          </a:p>
        </p:txBody>
      </p:sp>
      <p:pic>
        <p:nvPicPr>
          <p:cNvPr id="6" name="Picture 5">
            <a:extLst>
              <a:ext uri="{FF2B5EF4-FFF2-40B4-BE49-F238E27FC236}">
                <a16:creationId xmlns:a16="http://schemas.microsoft.com/office/drawing/2014/main" id="{B34BCF34-58C5-E6FD-349D-7FC559D06EFB}"/>
              </a:ext>
            </a:extLst>
          </p:cNvPr>
          <p:cNvPicPr>
            <a:picLocks noChangeAspect="1"/>
          </p:cNvPicPr>
          <p:nvPr/>
        </p:nvPicPr>
        <p:blipFill>
          <a:blip r:embed="rId2"/>
          <a:stretch>
            <a:fillRect/>
          </a:stretch>
        </p:blipFill>
        <p:spPr>
          <a:xfrm>
            <a:off x="1826708" y="798113"/>
            <a:ext cx="5485822" cy="3469148"/>
          </a:xfrm>
          <a:prstGeom prst="rect">
            <a:avLst/>
          </a:prstGeom>
        </p:spPr>
      </p:pic>
    </p:spTree>
    <p:extLst>
      <p:ext uri="{BB962C8B-B14F-4D97-AF65-F5344CB8AC3E}">
        <p14:creationId xmlns:p14="http://schemas.microsoft.com/office/powerpoint/2010/main" val="156094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BEB33-2A86-160F-D6C7-7FA056AA89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057F32-CB8D-CF47-F4EA-2CBC7D169931}"/>
              </a:ext>
            </a:extLst>
          </p:cNvPr>
          <p:cNvSpPr>
            <a:spLocks noGrp="1"/>
          </p:cNvSpPr>
          <p:nvPr>
            <p:ph type="title"/>
          </p:nvPr>
        </p:nvSpPr>
        <p:spPr>
          <a:xfrm>
            <a:off x="303213" y="317100"/>
            <a:ext cx="8532812" cy="481013"/>
          </a:xfrm>
        </p:spPr>
        <p:txBody>
          <a:bodyPr/>
          <a:lstStyle/>
          <a:p>
            <a:r>
              <a:rPr lang="en-GB" dirty="0"/>
              <a:t>Stats SA – Quarterly Employment Statistics (QES) Survey</a:t>
            </a:r>
          </a:p>
        </p:txBody>
      </p:sp>
      <p:pic>
        <p:nvPicPr>
          <p:cNvPr id="4" name="Picture 3">
            <a:extLst>
              <a:ext uri="{FF2B5EF4-FFF2-40B4-BE49-F238E27FC236}">
                <a16:creationId xmlns:a16="http://schemas.microsoft.com/office/drawing/2014/main" id="{FE7A6A4C-F80D-421B-3E6D-4BEA97275D7B}"/>
              </a:ext>
            </a:extLst>
          </p:cNvPr>
          <p:cNvPicPr>
            <a:picLocks noChangeAspect="1"/>
          </p:cNvPicPr>
          <p:nvPr/>
        </p:nvPicPr>
        <p:blipFill>
          <a:blip r:embed="rId2"/>
          <a:stretch>
            <a:fillRect/>
          </a:stretch>
        </p:blipFill>
        <p:spPr>
          <a:xfrm>
            <a:off x="1826707" y="788804"/>
            <a:ext cx="5485823" cy="3570654"/>
          </a:xfrm>
          <a:prstGeom prst="rect">
            <a:avLst/>
          </a:prstGeom>
        </p:spPr>
      </p:pic>
    </p:spTree>
    <p:extLst>
      <p:ext uri="{BB962C8B-B14F-4D97-AF65-F5344CB8AC3E}">
        <p14:creationId xmlns:p14="http://schemas.microsoft.com/office/powerpoint/2010/main" val="49494156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42375-E4EC-399C-919B-1998660DBC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5FBDF23-3524-7E93-4B2E-68737109B4AC}"/>
              </a:ext>
            </a:extLst>
          </p:cNvPr>
          <p:cNvSpPr>
            <a:spLocks noGrp="1"/>
          </p:cNvSpPr>
          <p:nvPr>
            <p:ph type="title"/>
          </p:nvPr>
        </p:nvSpPr>
        <p:spPr>
          <a:xfrm>
            <a:off x="303213" y="317100"/>
            <a:ext cx="8532812" cy="481013"/>
          </a:xfrm>
        </p:spPr>
        <p:txBody>
          <a:bodyPr/>
          <a:lstStyle/>
          <a:p>
            <a:r>
              <a:rPr lang="en-GB" dirty="0"/>
              <a:t>Stats SA – Quarterly Employment Statistics (QES) Survey</a:t>
            </a:r>
          </a:p>
        </p:txBody>
      </p:sp>
      <p:pic>
        <p:nvPicPr>
          <p:cNvPr id="5" name="Picture 4">
            <a:extLst>
              <a:ext uri="{FF2B5EF4-FFF2-40B4-BE49-F238E27FC236}">
                <a16:creationId xmlns:a16="http://schemas.microsoft.com/office/drawing/2014/main" id="{84DFEA73-EE16-70B4-75C7-F3FBA9EE8A2E}"/>
              </a:ext>
            </a:extLst>
          </p:cNvPr>
          <p:cNvPicPr>
            <a:picLocks noChangeAspect="1"/>
          </p:cNvPicPr>
          <p:nvPr/>
        </p:nvPicPr>
        <p:blipFill>
          <a:blip r:embed="rId2"/>
          <a:stretch>
            <a:fillRect/>
          </a:stretch>
        </p:blipFill>
        <p:spPr>
          <a:xfrm>
            <a:off x="1722738" y="798113"/>
            <a:ext cx="5698524" cy="3570687"/>
          </a:xfrm>
          <a:prstGeom prst="rect">
            <a:avLst/>
          </a:prstGeom>
        </p:spPr>
      </p:pic>
    </p:spTree>
    <p:extLst>
      <p:ext uri="{BB962C8B-B14F-4D97-AF65-F5344CB8AC3E}">
        <p14:creationId xmlns:p14="http://schemas.microsoft.com/office/powerpoint/2010/main" val="62042180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A8607-F5BC-2A99-7EFB-5C7CBBEFF4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9D1DBEF-CEFB-C451-404D-E3F4F19AF163}"/>
              </a:ext>
            </a:extLst>
          </p:cNvPr>
          <p:cNvSpPr>
            <a:spLocks noGrp="1"/>
          </p:cNvSpPr>
          <p:nvPr>
            <p:ph type="title"/>
          </p:nvPr>
        </p:nvSpPr>
        <p:spPr>
          <a:xfrm>
            <a:off x="303213" y="317100"/>
            <a:ext cx="8532812" cy="481013"/>
          </a:xfrm>
        </p:spPr>
        <p:txBody>
          <a:bodyPr/>
          <a:lstStyle/>
          <a:p>
            <a:r>
              <a:rPr lang="en-GB" dirty="0"/>
              <a:t>Stats SA – Quarterly Employment Statistics (QES) Survey</a:t>
            </a:r>
          </a:p>
        </p:txBody>
      </p:sp>
      <p:pic>
        <p:nvPicPr>
          <p:cNvPr id="4" name="Picture 3">
            <a:extLst>
              <a:ext uri="{FF2B5EF4-FFF2-40B4-BE49-F238E27FC236}">
                <a16:creationId xmlns:a16="http://schemas.microsoft.com/office/drawing/2014/main" id="{8F699752-389F-A802-F88D-EBC6B242FC06}"/>
              </a:ext>
            </a:extLst>
          </p:cNvPr>
          <p:cNvPicPr>
            <a:picLocks noChangeAspect="1"/>
          </p:cNvPicPr>
          <p:nvPr/>
        </p:nvPicPr>
        <p:blipFill>
          <a:blip r:embed="rId2"/>
          <a:stretch>
            <a:fillRect/>
          </a:stretch>
        </p:blipFill>
        <p:spPr>
          <a:xfrm>
            <a:off x="1803491" y="815997"/>
            <a:ext cx="5532255" cy="3552803"/>
          </a:xfrm>
          <a:prstGeom prst="rect">
            <a:avLst/>
          </a:prstGeom>
        </p:spPr>
      </p:pic>
    </p:spTree>
    <p:extLst>
      <p:ext uri="{BB962C8B-B14F-4D97-AF65-F5344CB8AC3E}">
        <p14:creationId xmlns:p14="http://schemas.microsoft.com/office/powerpoint/2010/main" val="75846729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7F410-7D38-50FA-2EAA-B65E4209330C}"/>
            </a:ext>
          </a:extLst>
        </p:cNvPr>
        <p:cNvGrpSpPr/>
        <p:nvPr/>
      </p:nvGrpSpPr>
      <p:grpSpPr>
        <a:xfrm>
          <a:off x="0" y="0"/>
          <a:ext cx="0" cy="0"/>
          <a:chOff x="0" y="0"/>
          <a:chExt cx="0" cy="0"/>
        </a:xfrm>
      </p:grpSpPr>
      <p:pic>
        <p:nvPicPr>
          <p:cNvPr id="6" name="Picture Placeholder 5" descr="A close-up of a sign&#10;&#10;AI-generated content may be incorrect.">
            <a:extLst>
              <a:ext uri="{FF2B5EF4-FFF2-40B4-BE49-F238E27FC236}">
                <a16:creationId xmlns:a16="http://schemas.microsoft.com/office/drawing/2014/main" id="{9543DA41-5B5E-660F-7089-331E5587CB29}"/>
              </a:ext>
            </a:extLst>
          </p:cNvPr>
          <p:cNvPicPr>
            <a:picLocks noGrp="1" noChangeAspect="1"/>
          </p:cNvPicPr>
          <p:nvPr>
            <p:ph type="pic" sz="quarter" idx="15"/>
          </p:nvPr>
        </p:nvPicPr>
        <p:blipFill>
          <a:blip r:embed="rId2"/>
          <a:stretch>
            <a:fillRect/>
          </a:stretch>
        </p:blipFill>
        <p:spPr>
          <a:xfrm>
            <a:off x="425300" y="1588231"/>
            <a:ext cx="2619375" cy="1743075"/>
          </a:xfrm>
          <a:prstGeom prst="rect">
            <a:avLst/>
          </a:prstGeom>
        </p:spPr>
      </p:pic>
      <p:sp>
        <p:nvSpPr>
          <p:cNvPr id="4" name="Title 3">
            <a:extLst>
              <a:ext uri="{FF2B5EF4-FFF2-40B4-BE49-F238E27FC236}">
                <a16:creationId xmlns:a16="http://schemas.microsoft.com/office/drawing/2014/main" id="{AA0C7343-258D-4087-0FD6-CF90A15CE059}"/>
              </a:ext>
            </a:extLst>
          </p:cNvPr>
          <p:cNvSpPr>
            <a:spLocks noGrp="1"/>
          </p:cNvSpPr>
          <p:nvPr>
            <p:ph type="title"/>
          </p:nvPr>
        </p:nvSpPr>
        <p:spPr>
          <a:xfrm>
            <a:off x="303212" y="324080"/>
            <a:ext cx="8532812" cy="481013"/>
          </a:xfrm>
        </p:spPr>
        <p:txBody>
          <a:bodyPr/>
          <a:lstStyle/>
          <a:p>
            <a:r>
              <a:rPr lang="en-GB" dirty="0"/>
              <a:t>Stats SA QES – Employment</a:t>
            </a:r>
          </a:p>
        </p:txBody>
      </p:sp>
      <p:pic>
        <p:nvPicPr>
          <p:cNvPr id="8" name="Picture 7">
            <a:extLst>
              <a:ext uri="{FF2B5EF4-FFF2-40B4-BE49-F238E27FC236}">
                <a16:creationId xmlns:a16="http://schemas.microsoft.com/office/drawing/2014/main" id="{E7EB2685-DC62-0C27-F596-3E51DE54E34C}"/>
              </a:ext>
            </a:extLst>
          </p:cNvPr>
          <p:cNvPicPr>
            <a:picLocks noChangeAspect="1"/>
          </p:cNvPicPr>
          <p:nvPr/>
        </p:nvPicPr>
        <p:blipFill>
          <a:blip r:embed="rId3"/>
          <a:stretch>
            <a:fillRect/>
          </a:stretch>
        </p:blipFill>
        <p:spPr>
          <a:xfrm>
            <a:off x="3166763" y="654642"/>
            <a:ext cx="4792334" cy="3838977"/>
          </a:xfrm>
          <a:prstGeom prst="rect">
            <a:avLst/>
          </a:prstGeom>
        </p:spPr>
      </p:pic>
    </p:spTree>
    <p:extLst>
      <p:ext uri="{BB962C8B-B14F-4D97-AF65-F5344CB8AC3E}">
        <p14:creationId xmlns:p14="http://schemas.microsoft.com/office/powerpoint/2010/main" val="697622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4C04A-782C-542C-176B-A6FEE997AA5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3912C4-06B5-5251-1F85-55A5B560ED01}"/>
              </a:ext>
            </a:extLst>
          </p:cNvPr>
          <p:cNvSpPr>
            <a:spLocks noGrp="1"/>
          </p:cNvSpPr>
          <p:nvPr>
            <p:ph sz="quarter" idx="16"/>
          </p:nvPr>
        </p:nvSpPr>
        <p:spPr>
          <a:xfrm>
            <a:off x="635410" y="1277938"/>
            <a:ext cx="5148356" cy="3090862"/>
          </a:xfrm>
        </p:spPr>
        <p:txBody>
          <a:bodyPr/>
          <a:lstStyle/>
          <a:p>
            <a:pPr marL="171450" indent="-171450">
              <a:lnSpc>
                <a:spcPct val="100000"/>
              </a:lnSpc>
              <a:buFont typeface="Arial" panose="020B0604020202020204" pitchFamily="34" charset="0"/>
              <a:buChar char="•"/>
            </a:pPr>
            <a:r>
              <a:rPr lang="en-US" sz="1800" dirty="0"/>
              <a:t>Full-time employees are those (permanent, temporary or casual) who normally work the agreed hours i.e. 40 hours or more per week.</a:t>
            </a:r>
          </a:p>
          <a:p>
            <a:pPr marL="171450" indent="-171450">
              <a:lnSpc>
                <a:spcPct val="100000"/>
              </a:lnSpc>
              <a:buFont typeface="Arial" panose="020B0604020202020204" pitchFamily="34" charset="0"/>
              <a:buChar char="•"/>
            </a:pPr>
            <a:endParaRPr lang="en-US" sz="1800" dirty="0"/>
          </a:p>
          <a:p>
            <a:pPr marL="171450" indent="-171450">
              <a:lnSpc>
                <a:spcPct val="100000"/>
              </a:lnSpc>
              <a:buFont typeface="Arial" panose="020B0604020202020204" pitchFamily="34" charset="0"/>
              <a:buChar char="•"/>
            </a:pPr>
            <a:r>
              <a:rPr lang="en-US" sz="1800" dirty="0"/>
              <a:t>Part-time employees are those (permanent, temporary or casual) who usually work less than 40 hours per week.</a:t>
            </a:r>
          </a:p>
          <a:p>
            <a:pPr marL="171450" indent="-171450">
              <a:lnSpc>
                <a:spcPct val="100000"/>
              </a:lnSpc>
              <a:buFont typeface="Arial" panose="020B0604020202020204" pitchFamily="34" charset="0"/>
              <a:buChar char="•"/>
            </a:pPr>
            <a:endParaRPr lang="en-US" sz="1800" dirty="0"/>
          </a:p>
          <a:p>
            <a:pPr marL="171450" indent="-171450">
              <a:lnSpc>
                <a:spcPct val="100000"/>
              </a:lnSpc>
              <a:buFont typeface="Arial" panose="020B0604020202020204" pitchFamily="34" charset="0"/>
              <a:buChar char="•"/>
            </a:pPr>
            <a:r>
              <a:rPr lang="en-US" sz="1800" dirty="0"/>
              <a:t>Extended Public Works programme (EPWP) employees</a:t>
            </a:r>
            <a:endParaRPr lang="en-GB" sz="1800" dirty="0"/>
          </a:p>
        </p:txBody>
      </p:sp>
      <p:pic>
        <p:nvPicPr>
          <p:cNvPr id="6" name="Picture Placeholder 5" descr="A close-up of a sign&#10;&#10;AI-generated content may be incorrect.">
            <a:extLst>
              <a:ext uri="{FF2B5EF4-FFF2-40B4-BE49-F238E27FC236}">
                <a16:creationId xmlns:a16="http://schemas.microsoft.com/office/drawing/2014/main" id="{4E83A9E8-E06D-0A5A-87DC-29C5EF8D00F9}"/>
              </a:ext>
            </a:extLst>
          </p:cNvPr>
          <p:cNvPicPr>
            <a:picLocks noGrp="1" noChangeAspect="1"/>
          </p:cNvPicPr>
          <p:nvPr>
            <p:ph type="pic" sz="quarter" idx="15"/>
          </p:nvPr>
        </p:nvPicPr>
        <p:blipFill>
          <a:blip r:embed="rId2"/>
          <a:stretch>
            <a:fillRect/>
          </a:stretch>
        </p:blipFill>
        <p:spPr>
          <a:xfrm>
            <a:off x="6323088" y="1277938"/>
            <a:ext cx="2619375" cy="1743075"/>
          </a:xfrm>
          <a:prstGeom prst="rect">
            <a:avLst/>
          </a:prstGeom>
        </p:spPr>
      </p:pic>
      <p:sp>
        <p:nvSpPr>
          <p:cNvPr id="4" name="Title 3">
            <a:extLst>
              <a:ext uri="{FF2B5EF4-FFF2-40B4-BE49-F238E27FC236}">
                <a16:creationId xmlns:a16="http://schemas.microsoft.com/office/drawing/2014/main" id="{A7E6880F-2BB2-97F3-6BA7-9363DE3FCD62}"/>
              </a:ext>
            </a:extLst>
          </p:cNvPr>
          <p:cNvSpPr>
            <a:spLocks noGrp="1"/>
          </p:cNvSpPr>
          <p:nvPr>
            <p:ph type="title"/>
          </p:nvPr>
        </p:nvSpPr>
        <p:spPr>
          <a:xfrm>
            <a:off x="303212" y="324080"/>
            <a:ext cx="8532812" cy="481013"/>
          </a:xfrm>
        </p:spPr>
        <p:txBody>
          <a:bodyPr/>
          <a:lstStyle/>
          <a:p>
            <a:r>
              <a:rPr lang="en-GB" dirty="0"/>
              <a:t>Stats SA QES – Employment</a:t>
            </a:r>
          </a:p>
        </p:txBody>
      </p:sp>
    </p:spTree>
    <p:extLst>
      <p:ext uri="{BB962C8B-B14F-4D97-AF65-F5344CB8AC3E}">
        <p14:creationId xmlns:p14="http://schemas.microsoft.com/office/powerpoint/2010/main" val="182971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06FFD-3C4B-269E-B92E-37D05229FBB9}"/>
            </a:ext>
          </a:extLst>
        </p:cNvPr>
        <p:cNvGrpSpPr/>
        <p:nvPr/>
      </p:nvGrpSpPr>
      <p:grpSpPr>
        <a:xfrm>
          <a:off x="0" y="0"/>
          <a:ext cx="0" cy="0"/>
          <a:chOff x="0" y="0"/>
          <a:chExt cx="0" cy="0"/>
        </a:xfrm>
      </p:grpSpPr>
      <p:pic>
        <p:nvPicPr>
          <p:cNvPr id="6" name="Picture Placeholder 5" descr="A close-up of a sign&#10;&#10;AI-generated content may be incorrect.">
            <a:extLst>
              <a:ext uri="{FF2B5EF4-FFF2-40B4-BE49-F238E27FC236}">
                <a16:creationId xmlns:a16="http://schemas.microsoft.com/office/drawing/2014/main" id="{1A66E940-DBD7-619C-E2FA-6CF5B3AF803B}"/>
              </a:ext>
            </a:extLst>
          </p:cNvPr>
          <p:cNvPicPr>
            <a:picLocks noGrp="1" noChangeAspect="1"/>
          </p:cNvPicPr>
          <p:nvPr>
            <p:ph type="pic" sz="quarter" idx="15"/>
          </p:nvPr>
        </p:nvPicPr>
        <p:blipFill>
          <a:blip r:embed="rId2"/>
          <a:stretch>
            <a:fillRect/>
          </a:stretch>
        </p:blipFill>
        <p:spPr>
          <a:xfrm>
            <a:off x="401244" y="1595665"/>
            <a:ext cx="2619375" cy="1743075"/>
          </a:xfrm>
          <a:prstGeom prst="rect">
            <a:avLst/>
          </a:prstGeom>
        </p:spPr>
      </p:pic>
      <p:sp>
        <p:nvSpPr>
          <p:cNvPr id="4" name="Title 3">
            <a:extLst>
              <a:ext uri="{FF2B5EF4-FFF2-40B4-BE49-F238E27FC236}">
                <a16:creationId xmlns:a16="http://schemas.microsoft.com/office/drawing/2014/main" id="{03DB348B-BB1E-E925-4B8C-2E3A5B125C14}"/>
              </a:ext>
            </a:extLst>
          </p:cNvPr>
          <p:cNvSpPr>
            <a:spLocks noGrp="1"/>
          </p:cNvSpPr>
          <p:nvPr>
            <p:ph type="title"/>
          </p:nvPr>
        </p:nvSpPr>
        <p:spPr>
          <a:xfrm>
            <a:off x="303212" y="324080"/>
            <a:ext cx="8532812" cy="481013"/>
          </a:xfrm>
        </p:spPr>
        <p:txBody>
          <a:bodyPr/>
          <a:lstStyle/>
          <a:p>
            <a:r>
              <a:rPr lang="en-GB" dirty="0"/>
              <a:t>Stats SA QES – Employment (Persons Employed)</a:t>
            </a:r>
          </a:p>
        </p:txBody>
      </p:sp>
      <p:pic>
        <p:nvPicPr>
          <p:cNvPr id="12" name="Content Placeholder 11">
            <a:extLst>
              <a:ext uri="{FF2B5EF4-FFF2-40B4-BE49-F238E27FC236}">
                <a16:creationId xmlns:a16="http://schemas.microsoft.com/office/drawing/2014/main" id="{6131D564-53B7-9C8E-3303-DB39FAD859F2}"/>
              </a:ext>
            </a:extLst>
          </p:cNvPr>
          <p:cNvPicPr>
            <a:picLocks noGrp="1" noChangeAspect="1"/>
          </p:cNvPicPr>
          <p:nvPr>
            <p:ph sz="quarter" idx="16"/>
          </p:nvPr>
        </p:nvPicPr>
        <p:blipFill>
          <a:blip r:embed="rId3"/>
          <a:stretch>
            <a:fillRect/>
          </a:stretch>
        </p:blipFill>
        <p:spPr>
          <a:xfrm>
            <a:off x="3118650" y="804863"/>
            <a:ext cx="5487975" cy="3563937"/>
          </a:xfrm>
        </p:spPr>
      </p:pic>
    </p:spTree>
    <p:extLst>
      <p:ext uri="{BB962C8B-B14F-4D97-AF65-F5344CB8AC3E}">
        <p14:creationId xmlns:p14="http://schemas.microsoft.com/office/powerpoint/2010/main" val="388784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AD83-6B90-FC30-968B-04A8C9C0CAAF}"/>
            </a:ext>
          </a:extLst>
        </p:cNvPr>
        <p:cNvGrpSpPr/>
        <p:nvPr/>
      </p:nvGrpSpPr>
      <p:grpSpPr>
        <a:xfrm>
          <a:off x="0" y="0"/>
          <a:ext cx="0" cy="0"/>
          <a:chOff x="0" y="0"/>
          <a:chExt cx="0" cy="0"/>
        </a:xfrm>
      </p:grpSpPr>
      <p:pic>
        <p:nvPicPr>
          <p:cNvPr id="6" name="Picture Placeholder 5" descr="A close-up of a sign&#10;&#10;AI-generated content may be incorrect.">
            <a:extLst>
              <a:ext uri="{FF2B5EF4-FFF2-40B4-BE49-F238E27FC236}">
                <a16:creationId xmlns:a16="http://schemas.microsoft.com/office/drawing/2014/main" id="{549DBC03-289F-3B62-2D01-DCDC02CA547E}"/>
              </a:ext>
            </a:extLst>
          </p:cNvPr>
          <p:cNvPicPr>
            <a:picLocks noGrp="1" noChangeAspect="1"/>
          </p:cNvPicPr>
          <p:nvPr>
            <p:ph type="pic" sz="quarter" idx="15"/>
          </p:nvPr>
        </p:nvPicPr>
        <p:blipFill>
          <a:blip r:embed="rId2"/>
          <a:stretch>
            <a:fillRect/>
          </a:stretch>
        </p:blipFill>
        <p:spPr>
          <a:xfrm>
            <a:off x="6216649" y="1573254"/>
            <a:ext cx="2619375" cy="1743075"/>
          </a:xfrm>
          <a:prstGeom prst="rect">
            <a:avLst/>
          </a:prstGeom>
        </p:spPr>
      </p:pic>
      <p:sp>
        <p:nvSpPr>
          <p:cNvPr id="4" name="Title 3">
            <a:extLst>
              <a:ext uri="{FF2B5EF4-FFF2-40B4-BE49-F238E27FC236}">
                <a16:creationId xmlns:a16="http://schemas.microsoft.com/office/drawing/2014/main" id="{721562D8-9F28-A8A6-4EFC-57B95BF91252}"/>
              </a:ext>
            </a:extLst>
          </p:cNvPr>
          <p:cNvSpPr>
            <a:spLocks noGrp="1"/>
          </p:cNvSpPr>
          <p:nvPr>
            <p:ph type="title"/>
          </p:nvPr>
        </p:nvSpPr>
        <p:spPr>
          <a:xfrm>
            <a:off x="303212" y="324080"/>
            <a:ext cx="8532812" cy="481013"/>
          </a:xfrm>
        </p:spPr>
        <p:txBody>
          <a:bodyPr/>
          <a:lstStyle/>
          <a:p>
            <a:r>
              <a:rPr lang="en-GB" dirty="0"/>
              <a:t>Stats SA QES – Employment (New Appointments)</a:t>
            </a:r>
          </a:p>
        </p:txBody>
      </p:sp>
      <p:pic>
        <p:nvPicPr>
          <p:cNvPr id="12" name="Content Placeholder 11">
            <a:extLst>
              <a:ext uri="{FF2B5EF4-FFF2-40B4-BE49-F238E27FC236}">
                <a16:creationId xmlns:a16="http://schemas.microsoft.com/office/drawing/2014/main" id="{5740F42B-D001-E459-F686-C68F164D1B37}"/>
              </a:ext>
            </a:extLst>
          </p:cNvPr>
          <p:cNvPicPr>
            <a:picLocks noGrp="1" noChangeAspect="1"/>
          </p:cNvPicPr>
          <p:nvPr>
            <p:ph sz="quarter" idx="16"/>
          </p:nvPr>
        </p:nvPicPr>
        <p:blipFill>
          <a:blip r:embed="rId3"/>
          <a:srcRect/>
          <a:stretch/>
        </p:blipFill>
        <p:spPr>
          <a:xfrm>
            <a:off x="548955" y="876253"/>
            <a:ext cx="4347997" cy="1061491"/>
          </a:xfrm>
        </p:spPr>
      </p:pic>
      <p:sp>
        <p:nvSpPr>
          <p:cNvPr id="2" name="Title 3">
            <a:extLst>
              <a:ext uri="{FF2B5EF4-FFF2-40B4-BE49-F238E27FC236}">
                <a16:creationId xmlns:a16="http://schemas.microsoft.com/office/drawing/2014/main" id="{FC672C3A-0810-C701-9D10-269582DF33D3}"/>
              </a:ext>
            </a:extLst>
          </p:cNvPr>
          <p:cNvSpPr txBox="1">
            <a:spLocks/>
          </p:cNvSpPr>
          <p:nvPr/>
        </p:nvSpPr>
        <p:spPr>
          <a:xfrm>
            <a:off x="224003" y="2588803"/>
            <a:ext cx="8532812" cy="481013"/>
          </a:xfrm>
          <a:prstGeom prst="rect">
            <a:avLst/>
          </a:prstGeom>
        </p:spPr>
        <p:txBody>
          <a:bodyPr vert="horz" lIns="0" tIns="0" rIns="0" bIns="0" rtlCol="0" anchor="ctr">
            <a:noAutofit/>
          </a:bodyPr>
          <a:lst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a:lstStyle>
          <a:p>
            <a:r>
              <a:rPr lang="en-GB" dirty="0"/>
              <a:t>Stats SA QES – Employment (Resignations, Transfers, </a:t>
            </a:r>
          </a:p>
          <a:p>
            <a:r>
              <a:rPr lang="en-GB" dirty="0"/>
              <a:t>                                                    Retrenchments and Dismissals</a:t>
            </a:r>
          </a:p>
        </p:txBody>
      </p:sp>
      <p:pic>
        <p:nvPicPr>
          <p:cNvPr id="3" name="Content Placeholder 11">
            <a:extLst>
              <a:ext uri="{FF2B5EF4-FFF2-40B4-BE49-F238E27FC236}">
                <a16:creationId xmlns:a16="http://schemas.microsoft.com/office/drawing/2014/main" id="{E2290E7E-99F7-7B08-02AC-3CE95E404B1D}"/>
              </a:ext>
            </a:extLst>
          </p:cNvPr>
          <p:cNvPicPr>
            <a:picLocks noChangeAspect="1"/>
          </p:cNvPicPr>
          <p:nvPr/>
        </p:nvPicPr>
        <p:blipFill>
          <a:blip r:embed="rId4"/>
          <a:srcRect/>
          <a:stretch/>
        </p:blipFill>
        <p:spPr>
          <a:xfrm>
            <a:off x="758655" y="3234933"/>
            <a:ext cx="4347997" cy="1037077"/>
          </a:xfrm>
          <a:prstGeom prst="rect">
            <a:avLst/>
          </a:prstGeom>
        </p:spPr>
      </p:pic>
    </p:spTree>
    <p:extLst>
      <p:ext uri="{BB962C8B-B14F-4D97-AF65-F5344CB8AC3E}">
        <p14:creationId xmlns:p14="http://schemas.microsoft.com/office/powerpoint/2010/main" val="149312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01458-96FC-150C-680C-F3035EAD6996}"/>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05E4AE8-5C67-4FDD-AF32-67B16E5039F4}"/>
              </a:ext>
            </a:extLst>
          </p:cNvPr>
          <p:cNvPicPr>
            <a:picLocks noGrp="1" noChangeAspect="1"/>
          </p:cNvPicPr>
          <p:nvPr>
            <p:ph type="pic" sz="quarter" idx="15"/>
          </p:nvPr>
        </p:nvPicPr>
        <p:blipFill>
          <a:blip r:embed="rId2"/>
          <a:stretch/>
        </p:blipFill>
        <p:spPr>
          <a:xfrm>
            <a:off x="303214" y="1921874"/>
            <a:ext cx="2222499" cy="1802991"/>
          </a:xfrm>
          <a:prstGeom prst="rect">
            <a:avLst/>
          </a:prstGeom>
          <a:noFill/>
        </p:spPr>
      </p:pic>
      <p:sp>
        <p:nvSpPr>
          <p:cNvPr id="4" name="Title 3">
            <a:extLst>
              <a:ext uri="{FF2B5EF4-FFF2-40B4-BE49-F238E27FC236}">
                <a16:creationId xmlns:a16="http://schemas.microsoft.com/office/drawing/2014/main" id="{35318DCA-7725-F854-C26F-C97701BF799B}"/>
              </a:ext>
            </a:extLst>
          </p:cNvPr>
          <p:cNvSpPr>
            <a:spLocks noGrp="1"/>
          </p:cNvSpPr>
          <p:nvPr>
            <p:ph type="title"/>
          </p:nvPr>
        </p:nvSpPr>
        <p:spPr>
          <a:xfrm>
            <a:off x="305594" y="315912"/>
            <a:ext cx="8532812" cy="481013"/>
          </a:xfrm>
        </p:spPr>
        <p:txBody>
          <a:bodyPr anchor="ctr">
            <a:normAutofit/>
          </a:bodyPr>
          <a:lstStyle/>
          <a:p>
            <a:r>
              <a:rPr lang="en-GB" dirty="0"/>
              <a:t>Stats SA QES – Earnings</a:t>
            </a:r>
          </a:p>
        </p:txBody>
      </p:sp>
      <p:pic>
        <p:nvPicPr>
          <p:cNvPr id="5" name="Picture 4">
            <a:extLst>
              <a:ext uri="{FF2B5EF4-FFF2-40B4-BE49-F238E27FC236}">
                <a16:creationId xmlns:a16="http://schemas.microsoft.com/office/drawing/2014/main" id="{2DB4BEB4-9B7C-B702-F784-AAF0DAA604C6}"/>
              </a:ext>
            </a:extLst>
          </p:cNvPr>
          <p:cNvPicPr>
            <a:picLocks noChangeAspect="1"/>
          </p:cNvPicPr>
          <p:nvPr/>
        </p:nvPicPr>
        <p:blipFill>
          <a:blip r:embed="rId3"/>
          <a:stretch>
            <a:fillRect/>
          </a:stretch>
        </p:blipFill>
        <p:spPr>
          <a:xfrm>
            <a:off x="3239765" y="394828"/>
            <a:ext cx="4984771" cy="4445460"/>
          </a:xfrm>
          <a:prstGeom prst="rect">
            <a:avLst/>
          </a:prstGeom>
        </p:spPr>
      </p:pic>
      <p:sp>
        <p:nvSpPr>
          <p:cNvPr id="7" name="Rectangle 6">
            <a:extLst>
              <a:ext uri="{FF2B5EF4-FFF2-40B4-BE49-F238E27FC236}">
                <a16:creationId xmlns:a16="http://schemas.microsoft.com/office/drawing/2014/main" id="{BE7FC9FA-1501-C03B-7AAA-69586E145069}"/>
              </a:ext>
            </a:extLst>
          </p:cNvPr>
          <p:cNvSpPr/>
          <p:nvPr/>
        </p:nvSpPr>
        <p:spPr>
          <a:xfrm>
            <a:off x="3355319" y="914400"/>
            <a:ext cx="4806268" cy="481013"/>
          </a:xfrm>
          <a:prstGeom prst="rect">
            <a:avLst/>
          </a:prstGeom>
          <a:solidFill>
            <a:schemeClr val="tx2">
              <a:alpha val="2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7036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7" name="Content Placeholder 2">
            <a:extLst>
              <a:ext uri="{FF2B5EF4-FFF2-40B4-BE49-F238E27FC236}">
                <a16:creationId xmlns:a16="http://schemas.microsoft.com/office/drawing/2014/main" id="{1C1F4DF4-BD8D-7DB7-56F4-A4A3EA2B6FB8}"/>
              </a:ext>
            </a:extLst>
          </p:cNvPr>
          <p:cNvSpPr>
            <a:spLocks noGrp="1"/>
          </p:cNvSpPr>
          <p:nvPr>
            <p:ph sz="quarter" idx="11"/>
          </p:nvPr>
        </p:nvSpPr>
        <p:spPr>
          <a:xfrm>
            <a:off x="3974473" y="1076001"/>
            <a:ext cx="4946473" cy="2996257"/>
          </a:xfrm>
        </p:spPr>
        <p:txBody>
          <a:bodyPr/>
          <a:lstStyle/>
          <a:p>
            <a:pPr marL="342900" indent="-342900">
              <a:buAutoNum type="arabicPeriod"/>
            </a:pPr>
            <a:r>
              <a:rPr lang="en-ZA" sz="1800" b="1" dirty="0"/>
              <a:t>UI-19 Employer Declaration</a:t>
            </a:r>
          </a:p>
          <a:p>
            <a:pPr marL="685800" lvl="1" indent="-342900">
              <a:buFont typeface="Arial" panose="020B0604020202020204" pitchFamily="34" charset="0"/>
              <a:buChar char="•"/>
            </a:pPr>
            <a:r>
              <a:rPr lang="en-ZA" sz="1600" dirty="0"/>
              <a:t>UI-19 Form – Employer</a:t>
            </a:r>
          </a:p>
          <a:p>
            <a:pPr marL="685800" lvl="1" indent="-342900">
              <a:buFont typeface="Arial" panose="020B0604020202020204" pitchFamily="34" charset="0"/>
              <a:buChar char="•"/>
            </a:pPr>
            <a:r>
              <a:rPr lang="en-ZA" sz="1600" dirty="0"/>
              <a:t>UI-19 Form – Employee</a:t>
            </a:r>
          </a:p>
          <a:p>
            <a:pPr marL="685800" lvl="1" indent="-342900">
              <a:buFont typeface="Arial" panose="020B0604020202020204" pitchFamily="34" charset="0"/>
              <a:buChar char="•"/>
            </a:pPr>
            <a:r>
              <a:rPr lang="en-ZA" sz="1600" dirty="0"/>
              <a:t>Salary Schedule Form</a:t>
            </a:r>
          </a:p>
          <a:p>
            <a:pPr marL="685800" lvl="1" indent="-342900">
              <a:buFont typeface="Arial" panose="020B0604020202020204" pitchFamily="34" charset="0"/>
              <a:buChar char="•"/>
            </a:pPr>
            <a:endParaRPr lang="en-ZA" sz="1600" dirty="0"/>
          </a:p>
          <a:p>
            <a:pPr marL="342900" indent="-342900">
              <a:buAutoNum type="arabicPeriod"/>
            </a:pPr>
            <a:r>
              <a:rPr lang="en-ZA" sz="1800" b="1" dirty="0"/>
              <a:t>Statistics SA - Quarterly Employment Statistics (QES) Survey</a:t>
            </a:r>
          </a:p>
          <a:p>
            <a:pPr marL="685800" lvl="1" indent="-342900">
              <a:buFont typeface="Arial" panose="020B0604020202020204" pitchFamily="34" charset="0"/>
              <a:buChar char="•"/>
            </a:pPr>
            <a:r>
              <a:rPr lang="en-ZA" sz="1600" dirty="0"/>
              <a:t>QES – Employment</a:t>
            </a:r>
          </a:p>
          <a:p>
            <a:pPr marL="685800" lvl="1" indent="-342900">
              <a:buFont typeface="Arial" panose="020B0604020202020204" pitchFamily="34" charset="0"/>
              <a:buChar char="•"/>
            </a:pPr>
            <a:r>
              <a:rPr lang="en-ZA" sz="1600" dirty="0"/>
              <a:t>QES – Earnings</a:t>
            </a:r>
          </a:p>
          <a:p>
            <a:pPr marL="685800" lvl="1" indent="-342900">
              <a:buFont typeface="Arial" panose="020B0604020202020204" pitchFamily="34" charset="0"/>
              <a:buChar char="•"/>
            </a:pPr>
            <a:r>
              <a:rPr lang="en-ZA" sz="1600" dirty="0"/>
              <a:t>QES – Activity</a:t>
            </a:r>
          </a:p>
          <a:p>
            <a:pPr marL="685800" lvl="1" indent="-342900">
              <a:buFont typeface="Arial" panose="020B0604020202020204" pitchFamily="34" charset="0"/>
              <a:buChar char="•"/>
            </a:pPr>
            <a:r>
              <a:rPr lang="en-ZA" sz="1600" dirty="0"/>
              <a:t>QES – General Information</a:t>
            </a:r>
          </a:p>
          <a:p>
            <a:pPr marL="685800" lvl="1" indent="-342900">
              <a:buFont typeface="Arial" panose="020B0604020202020204" pitchFamily="34" charset="0"/>
              <a:buChar char="•"/>
            </a:pPr>
            <a:r>
              <a:rPr lang="en-ZA" sz="1600" dirty="0"/>
              <a:t>QES – Comments</a:t>
            </a:r>
          </a:p>
          <a:p>
            <a:pPr>
              <a:lnSpc>
                <a:spcPct val="150000"/>
              </a:lnSpc>
            </a:pPr>
            <a:endParaRPr lang="en-GB" sz="1200" dirty="0"/>
          </a:p>
        </p:txBody>
      </p:sp>
    </p:spTree>
    <p:extLst>
      <p:ext uri="{BB962C8B-B14F-4D97-AF65-F5344CB8AC3E}">
        <p14:creationId xmlns:p14="http://schemas.microsoft.com/office/powerpoint/2010/main" val="60344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33408-AFD6-FD62-CC2C-5ACE7A1F1382}"/>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3EB9C78-8B3F-263A-082F-E5A89C4E7AAD}"/>
              </a:ext>
            </a:extLst>
          </p:cNvPr>
          <p:cNvPicPr>
            <a:picLocks noGrp="1" noChangeAspect="1"/>
          </p:cNvPicPr>
          <p:nvPr>
            <p:ph type="pic" sz="quarter" idx="15"/>
          </p:nvPr>
        </p:nvPicPr>
        <p:blipFill>
          <a:blip r:embed="rId2"/>
          <a:stretch/>
        </p:blipFill>
        <p:spPr>
          <a:xfrm>
            <a:off x="6688899" y="1770733"/>
            <a:ext cx="2222499" cy="1802991"/>
          </a:xfrm>
          <a:prstGeom prst="rect">
            <a:avLst/>
          </a:prstGeom>
          <a:noFill/>
        </p:spPr>
      </p:pic>
      <p:sp>
        <p:nvSpPr>
          <p:cNvPr id="4" name="Title 3">
            <a:extLst>
              <a:ext uri="{FF2B5EF4-FFF2-40B4-BE49-F238E27FC236}">
                <a16:creationId xmlns:a16="http://schemas.microsoft.com/office/drawing/2014/main" id="{B6FF2067-3E09-9708-919C-20A98223E19C}"/>
              </a:ext>
            </a:extLst>
          </p:cNvPr>
          <p:cNvSpPr>
            <a:spLocks noGrp="1"/>
          </p:cNvSpPr>
          <p:nvPr>
            <p:ph type="title"/>
          </p:nvPr>
        </p:nvSpPr>
        <p:spPr>
          <a:xfrm>
            <a:off x="305594" y="315912"/>
            <a:ext cx="8532812" cy="481013"/>
          </a:xfrm>
        </p:spPr>
        <p:txBody>
          <a:bodyPr anchor="ctr">
            <a:normAutofit/>
          </a:bodyPr>
          <a:lstStyle/>
          <a:p>
            <a:r>
              <a:rPr lang="en-GB" dirty="0"/>
              <a:t>Stats SA QES – Earnings (Gross Earnings)</a:t>
            </a:r>
          </a:p>
        </p:txBody>
      </p:sp>
      <p:pic>
        <p:nvPicPr>
          <p:cNvPr id="9" name="Picture 8">
            <a:extLst>
              <a:ext uri="{FF2B5EF4-FFF2-40B4-BE49-F238E27FC236}">
                <a16:creationId xmlns:a16="http://schemas.microsoft.com/office/drawing/2014/main" id="{EE7D4D8A-6881-020C-5283-FABB0B763B1C}"/>
              </a:ext>
            </a:extLst>
          </p:cNvPr>
          <p:cNvPicPr>
            <a:picLocks noChangeAspect="1"/>
          </p:cNvPicPr>
          <p:nvPr/>
        </p:nvPicPr>
        <p:blipFill>
          <a:blip r:embed="rId3"/>
          <a:stretch>
            <a:fillRect/>
          </a:stretch>
        </p:blipFill>
        <p:spPr>
          <a:xfrm>
            <a:off x="956346" y="718496"/>
            <a:ext cx="5304022" cy="3711269"/>
          </a:xfrm>
          <a:prstGeom prst="rect">
            <a:avLst/>
          </a:prstGeom>
        </p:spPr>
      </p:pic>
    </p:spTree>
    <p:extLst>
      <p:ext uri="{BB962C8B-B14F-4D97-AF65-F5344CB8AC3E}">
        <p14:creationId xmlns:p14="http://schemas.microsoft.com/office/powerpoint/2010/main" val="3797426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ED44-0BC1-6E7A-BEEA-038BE653EDE8}"/>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CBBFD86-40C1-712E-230F-51FAC508C80F}"/>
              </a:ext>
            </a:extLst>
          </p:cNvPr>
          <p:cNvPicPr>
            <a:picLocks noGrp="1" noChangeAspect="1"/>
          </p:cNvPicPr>
          <p:nvPr>
            <p:ph type="pic" sz="quarter" idx="15"/>
          </p:nvPr>
        </p:nvPicPr>
        <p:blipFill>
          <a:blip r:embed="rId2"/>
          <a:stretch/>
        </p:blipFill>
        <p:spPr>
          <a:xfrm>
            <a:off x="303213" y="1672635"/>
            <a:ext cx="2222499" cy="1802991"/>
          </a:xfrm>
          <a:prstGeom prst="rect">
            <a:avLst/>
          </a:prstGeom>
          <a:noFill/>
        </p:spPr>
      </p:pic>
      <p:sp>
        <p:nvSpPr>
          <p:cNvPr id="4" name="Title 3">
            <a:extLst>
              <a:ext uri="{FF2B5EF4-FFF2-40B4-BE49-F238E27FC236}">
                <a16:creationId xmlns:a16="http://schemas.microsoft.com/office/drawing/2014/main" id="{B8CEA865-15A5-C50E-808E-2E4354C88937}"/>
              </a:ext>
            </a:extLst>
          </p:cNvPr>
          <p:cNvSpPr>
            <a:spLocks noGrp="1"/>
          </p:cNvSpPr>
          <p:nvPr>
            <p:ph type="title"/>
          </p:nvPr>
        </p:nvSpPr>
        <p:spPr>
          <a:xfrm>
            <a:off x="305594" y="315912"/>
            <a:ext cx="8532812" cy="481013"/>
          </a:xfrm>
        </p:spPr>
        <p:txBody>
          <a:bodyPr anchor="ctr">
            <a:normAutofit/>
          </a:bodyPr>
          <a:lstStyle/>
          <a:p>
            <a:r>
              <a:rPr lang="en-GB" dirty="0"/>
              <a:t>Stats SA QES – Earnings (Bonuses)</a:t>
            </a:r>
          </a:p>
        </p:txBody>
      </p:sp>
      <p:pic>
        <p:nvPicPr>
          <p:cNvPr id="3" name="Picture 2">
            <a:extLst>
              <a:ext uri="{FF2B5EF4-FFF2-40B4-BE49-F238E27FC236}">
                <a16:creationId xmlns:a16="http://schemas.microsoft.com/office/drawing/2014/main" id="{FFA7C40C-B103-9755-B9C4-2277CBDF60D1}"/>
              </a:ext>
            </a:extLst>
          </p:cNvPr>
          <p:cNvPicPr>
            <a:picLocks noChangeAspect="1"/>
          </p:cNvPicPr>
          <p:nvPr/>
        </p:nvPicPr>
        <p:blipFill>
          <a:blip r:embed="rId3"/>
          <a:stretch>
            <a:fillRect/>
          </a:stretch>
        </p:blipFill>
        <p:spPr>
          <a:xfrm>
            <a:off x="2962374" y="796925"/>
            <a:ext cx="5514262" cy="3643270"/>
          </a:xfrm>
          <a:prstGeom prst="rect">
            <a:avLst/>
          </a:prstGeom>
        </p:spPr>
      </p:pic>
    </p:spTree>
    <p:extLst>
      <p:ext uri="{BB962C8B-B14F-4D97-AF65-F5344CB8AC3E}">
        <p14:creationId xmlns:p14="http://schemas.microsoft.com/office/powerpoint/2010/main" val="1161654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DAA4A-A696-7D00-C3B9-6AE0F34B6F60}"/>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08D48C2-534C-6F32-BA7E-AD03E4A1F956}"/>
              </a:ext>
            </a:extLst>
          </p:cNvPr>
          <p:cNvPicPr>
            <a:picLocks noGrp="1" noChangeAspect="1"/>
          </p:cNvPicPr>
          <p:nvPr>
            <p:ph type="pic" sz="quarter" idx="15"/>
          </p:nvPr>
        </p:nvPicPr>
        <p:blipFill>
          <a:blip r:embed="rId2"/>
          <a:stretch/>
        </p:blipFill>
        <p:spPr>
          <a:xfrm>
            <a:off x="6688899" y="1770733"/>
            <a:ext cx="2222499" cy="1802991"/>
          </a:xfrm>
          <a:prstGeom prst="rect">
            <a:avLst/>
          </a:prstGeom>
          <a:noFill/>
        </p:spPr>
      </p:pic>
      <p:sp>
        <p:nvSpPr>
          <p:cNvPr id="4" name="Title 3">
            <a:extLst>
              <a:ext uri="{FF2B5EF4-FFF2-40B4-BE49-F238E27FC236}">
                <a16:creationId xmlns:a16="http://schemas.microsoft.com/office/drawing/2014/main" id="{E91F657E-7EFD-7DD4-819D-51BD6E979A7A}"/>
              </a:ext>
            </a:extLst>
          </p:cNvPr>
          <p:cNvSpPr>
            <a:spLocks noGrp="1"/>
          </p:cNvSpPr>
          <p:nvPr>
            <p:ph type="title"/>
          </p:nvPr>
        </p:nvSpPr>
        <p:spPr>
          <a:xfrm>
            <a:off x="305594" y="315912"/>
            <a:ext cx="8532812" cy="481013"/>
          </a:xfrm>
        </p:spPr>
        <p:txBody>
          <a:bodyPr anchor="ctr">
            <a:normAutofit/>
          </a:bodyPr>
          <a:lstStyle/>
          <a:p>
            <a:r>
              <a:rPr lang="en-GB" dirty="0"/>
              <a:t>Stats SA QES – Earnings (Overtime Payments)</a:t>
            </a:r>
          </a:p>
        </p:txBody>
      </p:sp>
      <p:pic>
        <p:nvPicPr>
          <p:cNvPr id="3" name="Picture 2">
            <a:extLst>
              <a:ext uri="{FF2B5EF4-FFF2-40B4-BE49-F238E27FC236}">
                <a16:creationId xmlns:a16="http://schemas.microsoft.com/office/drawing/2014/main" id="{3E7190ED-52D8-6222-EA1C-CA81847CD462}"/>
              </a:ext>
            </a:extLst>
          </p:cNvPr>
          <p:cNvPicPr>
            <a:picLocks noChangeAspect="1"/>
          </p:cNvPicPr>
          <p:nvPr/>
        </p:nvPicPr>
        <p:blipFill>
          <a:blip r:embed="rId3"/>
          <a:stretch>
            <a:fillRect/>
          </a:stretch>
        </p:blipFill>
        <p:spPr>
          <a:xfrm>
            <a:off x="328978" y="796925"/>
            <a:ext cx="5929368" cy="3502941"/>
          </a:xfrm>
          <a:prstGeom prst="rect">
            <a:avLst/>
          </a:prstGeom>
        </p:spPr>
      </p:pic>
    </p:spTree>
    <p:extLst>
      <p:ext uri="{BB962C8B-B14F-4D97-AF65-F5344CB8AC3E}">
        <p14:creationId xmlns:p14="http://schemas.microsoft.com/office/powerpoint/2010/main" val="126536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421E5-D033-D1FB-6ACD-74A6BF644C98}"/>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6CFCDF8-AF7E-C531-E6FC-8B62C44F0B39}"/>
              </a:ext>
            </a:extLst>
          </p:cNvPr>
          <p:cNvPicPr>
            <a:picLocks noGrp="1" noChangeAspect="1"/>
          </p:cNvPicPr>
          <p:nvPr>
            <p:ph type="pic" sz="quarter" idx="15"/>
          </p:nvPr>
        </p:nvPicPr>
        <p:blipFill>
          <a:blip r:embed="rId2"/>
          <a:stretch/>
        </p:blipFill>
        <p:spPr>
          <a:xfrm>
            <a:off x="303213" y="1672635"/>
            <a:ext cx="2222499" cy="1802991"/>
          </a:xfrm>
          <a:prstGeom prst="rect">
            <a:avLst/>
          </a:prstGeom>
          <a:noFill/>
        </p:spPr>
      </p:pic>
      <p:sp>
        <p:nvSpPr>
          <p:cNvPr id="4" name="Title 3">
            <a:extLst>
              <a:ext uri="{FF2B5EF4-FFF2-40B4-BE49-F238E27FC236}">
                <a16:creationId xmlns:a16="http://schemas.microsoft.com/office/drawing/2014/main" id="{D0EA77F2-5930-82D7-48C3-7F8944811EE1}"/>
              </a:ext>
            </a:extLst>
          </p:cNvPr>
          <p:cNvSpPr>
            <a:spLocks noGrp="1"/>
          </p:cNvSpPr>
          <p:nvPr>
            <p:ph type="title"/>
          </p:nvPr>
        </p:nvSpPr>
        <p:spPr>
          <a:xfrm>
            <a:off x="305594" y="315912"/>
            <a:ext cx="8532812" cy="481013"/>
          </a:xfrm>
        </p:spPr>
        <p:txBody>
          <a:bodyPr anchor="ctr">
            <a:normAutofit/>
          </a:bodyPr>
          <a:lstStyle/>
          <a:p>
            <a:r>
              <a:rPr lang="en-GB" dirty="0"/>
              <a:t>Stats SA QES – Earnings (Severance, Termination &amp; Redundancy Payments)</a:t>
            </a:r>
          </a:p>
        </p:txBody>
      </p:sp>
      <p:pic>
        <p:nvPicPr>
          <p:cNvPr id="3" name="Picture 2">
            <a:extLst>
              <a:ext uri="{FF2B5EF4-FFF2-40B4-BE49-F238E27FC236}">
                <a16:creationId xmlns:a16="http://schemas.microsoft.com/office/drawing/2014/main" id="{A68C33A5-2FDF-932A-F5A3-47B82993BE6B}"/>
              </a:ext>
            </a:extLst>
          </p:cNvPr>
          <p:cNvPicPr>
            <a:picLocks noChangeAspect="1"/>
          </p:cNvPicPr>
          <p:nvPr/>
        </p:nvPicPr>
        <p:blipFill>
          <a:blip r:embed="rId3"/>
          <a:stretch>
            <a:fillRect/>
          </a:stretch>
        </p:blipFill>
        <p:spPr>
          <a:xfrm>
            <a:off x="2696308" y="864392"/>
            <a:ext cx="6001848" cy="3419475"/>
          </a:xfrm>
          <a:prstGeom prst="rect">
            <a:avLst/>
          </a:prstGeom>
        </p:spPr>
      </p:pic>
    </p:spTree>
    <p:extLst>
      <p:ext uri="{BB962C8B-B14F-4D97-AF65-F5344CB8AC3E}">
        <p14:creationId xmlns:p14="http://schemas.microsoft.com/office/powerpoint/2010/main" val="3932739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2369A-7DF7-3869-B29B-4BE881C350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931FD5-CE1F-862F-60D1-2E37D5B56B2A}"/>
              </a:ext>
            </a:extLst>
          </p:cNvPr>
          <p:cNvSpPr>
            <a:spLocks noGrp="1"/>
          </p:cNvSpPr>
          <p:nvPr>
            <p:ph type="title"/>
          </p:nvPr>
        </p:nvSpPr>
        <p:spPr>
          <a:xfrm>
            <a:off x="305594" y="315912"/>
            <a:ext cx="8532812" cy="481013"/>
          </a:xfrm>
        </p:spPr>
        <p:txBody>
          <a:bodyPr anchor="ctr">
            <a:normAutofit/>
          </a:bodyPr>
          <a:lstStyle/>
          <a:p>
            <a:r>
              <a:rPr lang="en-GB" dirty="0"/>
              <a:t>Stats SA QES – Activity</a:t>
            </a:r>
          </a:p>
        </p:txBody>
      </p:sp>
      <p:pic>
        <p:nvPicPr>
          <p:cNvPr id="9" name="Picture 8">
            <a:extLst>
              <a:ext uri="{FF2B5EF4-FFF2-40B4-BE49-F238E27FC236}">
                <a16:creationId xmlns:a16="http://schemas.microsoft.com/office/drawing/2014/main" id="{1FE02443-9962-7896-265E-C446C2D4015B}"/>
              </a:ext>
            </a:extLst>
          </p:cNvPr>
          <p:cNvPicPr>
            <a:picLocks noChangeAspect="1"/>
          </p:cNvPicPr>
          <p:nvPr/>
        </p:nvPicPr>
        <p:blipFill>
          <a:blip r:embed="rId2"/>
          <a:stretch>
            <a:fillRect/>
          </a:stretch>
        </p:blipFill>
        <p:spPr>
          <a:xfrm>
            <a:off x="985837" y="1378744"/>
            <a:ext cx="7172325" cy="2390775"/>
          </a:xfrm>
          <a:prstGeom prst="rect">
            <a:avLst/>
          </a:prstGeom>
        </p:spPr>
      </p:pic>
      <p:pic>
        <p:nvPicPr>
          <p:cNvPr id="11" name="Picture 10">
            <a:extLst>
              <a:ext uri="{FF2B5EF4-FFF2-40B4-BE49-F238E27FC236}">
                <a16:creationId xmlns:a16="http://schemas.microsoft.com/office/drawing/2014/main" id="{4ACBFD05-D3E1-7496-56CC-E66F09C1417C}"/>
              </a:ext>
            </a:extLst>
          </p:cNvPr>
          <p:cNvPicPr>
            <a:picLocks noChangeAspect="1"/>
          </p:cNvPicPr>
          <p:nvPr/>
        </p:nvPicPr>
        <p:blipFill>
          <a:blip r:embed="rId3"/>
          <a:stretch>
            <a:fillRect/>
          </a:stretch>
        </p:blipFill>
        <p:spPr>
          <a:xfrm>
            <a:off x="1520266" y="3053857"/>
            <a:ext cx="4505325" cy="276225"/>
          </a:xfrm>
          <a:prstGeom prst="rect">
            <a:avLst/>
          </a:prstGeom>
        </p:spPr>
      </p:pic>
    </p:spTree>
    <p:extLst>
      <p:ext uri="{BB962C8B-B14F-4D97-AF65-F5344CB8AC3E}">
        <p14:creationId xmlns:p14="http://schemas.microsoft.com/office/powerpoint/2010/main" val="281786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FD106-B566-AE6F-131A-3644D46CAE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DC7F8D-F2F9-C3E7-37BA-5A38976B78EA}"/>
              </a:ext>
            </a:extLst>
          </p:cNvPr>
          <p:cNvSpPr>
            <a:spLocks noGrp="1"/>
          </p:cNvSpPr>
          <p:nvPr>
            <p:ph type="title"/>
          </p:nvPr>
        </p:nvSpPr>
        <p:spPr>
          <a:xfrm>
            <a:off x="305594" y="315912"/>
            <a:ext cx="8532812" cy="481013"/>
          </a:xfrm>
        </p:spPr>
        <p:txBody>
          <a:bodyPr anchor="ctr">
            <a:normAutofit/>
          </a:bodyPr>
          <a:lstStyle/>
          <a:p>
            <a:r>
              <a:rPr lang="en-GB" dirty="0"/>
              <a:t>Stats SA QES – General Information</a:t>
            </a:r>
          </a:p>
        </p:txBody>
      </p:sp>
      <p:pic>
        <p:nvPicPr>
          <p:cNvPr id="3" name="Picture 2">
            <a:extLst>
              <a:ext uri="{FF2B5EF4-FFF2-40B4-BE49-F238E27FC236}">
                <a16:creationId xmlns:a16="http://schemas.microsoft.com/office/drawing/2014/main" id="{48A90C5A-1C2C-8AE5-EE58-1DD7765BC558}"/>
              </a:ext>
            </a:extLst>
          </p:cNvPr>
          <p:cNvPicPr>
            <a:picLocks noChangeAspect="1"/>
          </p:cNvPicPr>
          <p:nvPr/>
        </p:nvPicPr>
        <p:blipFill>
          <a:blip r:embed="rId2"/>
          <a:stretch>
            <a:fillRect/>
          </a:stretch>
        </p:blipFill>
        <p:spPr>
          <a:xfrm>
            <a:off x="928687" y="697706"/>
            <a:ext cx="7286625" cy="3752850"/>
          </a:xfrm>
          <a:prstGeom prst="rect">
            <a:avLst/>
          </a:prstGeom>
        </p:spPr>
      </p:pic>
    </p:spTree>
    <p:extLst>
      <p:ext uri="{BB962C8B-B14F-4D97-AF65-F5344CB8AC3E}">
        <p14:creationId xmlns:p14="http://schemas.microsoft.com/office/powerpoint/2010/main" val="1260024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879E-A15A-6AA8-0D2D-0682011607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F3CEAC-43D3-13B8-8B7C-EE133E97FB4B}"/>
              </a:ext>
            </a:extLst>
          </p:cNvPr>
          <p:cNvSpPr>
            <a:spLocks noGrp="1"/>
          </p:cNvSpPr>
          <p:nvPr>
            <p:ph type="title"/>
          </p:nvPr>
        </p:nvSpPr>
        <p:spPr>
          <a:xfrm>
            <a:off x="305594" y="315912"/>
            <a:ext cx="8532812" cy="481013"/>
          </a:xfrm>
        </p:spPr>
        <p:txBody>
          <a:bodyPr anchor="ctr">
            <a:normAutofit/>
          </a:bodyPr>
          <a:lstStyle/>
          <a:p>
            <a:r>
              <a:rPr lang="en-GB" dirty="0"/>
              <a:t>Stats SA QES – Comments</a:t>
            </a:r>
          </a:p>
        </p:txBody>
      </p:sp>
      <p:pic>
        <p:nvPicPr>
          <p:cNvPr id="5" name="Picture 4">
            <a:extLst>
              <a:ext uri="{FF2B5EF4-FFF2-40B4-BE49-F238E27FC236}">
                <a16:creationId xmlns:a16="http://schemas.microsoft.com/office/drawing/2014/main" id="{C4FD97AE-9539-E640-F465-57C60C889FC6}"/>
              </a:ext>
            </a:extLst>
          </p:cNvPr>
          <p:cNvPicPr>
            <a:picLocks noChangeAspect="1"/>
          </p:cNvPicPr>
          <p:nvPr/>
        </p:nvPicPr>
        <p:blipFill>
          <a:blip r:embed="rId2"/>
          <a:stretch>
            <a:fillRect/>
          </a:stretch>
        </p:blipFill>
        <p:spPr>
          <a:xfrm>
            <a:off x="952500" y="902494"/>
            <a:ext cx="7239000" cy="3343275"/>
          </a:xfrm>
          <a:prstGeom prst="rect">
            <a:avLst/>
          </a:prstGeom>
        </p:spPr>
      </p:pic>
    </p:spTree>
    <p:extLst>
      <p:ext uri="{BB962C8B-B14F-4D97-AF65-F5344CB8AC3E}">
        <p14:creationId xmlns:p14="http://schemas.microsoft.com/office/powerpoint/2010/main" val="890902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6119A-6D5C-B9AF-FF30-24CCEC7C80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85C5BE-4716-9CF3-B53F-92DEE45A344C}"/>
              </a:ext>
            </a:extLst>
          </p:cNvPr>
          <p:cNvSpPr>
            <a:spLocks noGrp="1"/>
          </p:cNvSpPr>
          <p:nvPr>
            <p:ph type="title"/>
          </p:nvPr>
        </p:nvSpPr>
        <p:spPr>
          <a:xfrm>
            <a:off x="2949970" y="1395352"/>
            <a:ext cx="3244061" cy="795138"/>
          </a:xfrm>
        </p:spPr>
        <p:txBody>
          <a:bodyPr/>
          <a:lstStyle/>
          <a:p>
            <a:r>
              <a:rPr lang="en-GB" dirty="0">
                <a:solidFill>
                  <a:srgbClr val="F8F8F8"/>
                </a:solidFill>
                <a:effectLst>
                  <a:outerShdw blurRad="50800" dist="38100" dir="2700000" algn="tl" rotWithShape="0">
                    <a:prstClr val="black">
                      <a:alpha val="40000"/>
                    </a:prstClr>
                  </a:outerShdw>
                </a:effectLst>
              </a:rPr>
              <a:t>DISCLAIMER</a:t>
            </a:r>
          </a:p>
        </p:txBody>
      </p:sp>
      <p:sp>
        <p:nvSpPr>
          <p:cNvPr id="2" name="Content Placeholder 1">
            <a:extLst>
              <a:ext uri="{FF2B5EF4-FFF2-40B4-BE49-F238E27FC236}">
                <a16:creationId xmlns:a16="http://schemas.microsoft.com/office/drawing/2014/main" id="{8FAC8D65-CC30-4D9D-0648-4D083F3FF53E}"/>
              </a:ext>
            </a:extLst>
          </p:cNvPr>
          <p:cNvSpPr>
            <a:spLocks noGrp="1"/>
          </p:cNvSpPr>
          <p:nvPr>
            <p:ph type="body" sz="quarter" idx="11"/>
          </p:nvPr>
        </p:nvSpPr>
        <p:spPr>
          <a:xfrm>
            <a:off x="136841" y="2252959"/>
            <a:ext cx="8870316" cy="642344"/>
          </a:xfrm>
        </p:spPr>
        <p:txBody>
          <a:bodyPr/>
          <a:lstStyle/>
          <a:p>
            <a:pPr algn="ctr"/>
            <a:r>
              <a:rPr lang="en-US" sz="1598" dirty="0">
                <a:solidFill>
                  <a:srgbClr val="F8F8F8"/>
                </a:solidFill>
                <a:effectLst>
                  <a:outerShdw blurRad="50800" dist="38100" dir="2700000" algn="tl" rotWithShape="0">
                    <a:prstClr val="black">
                      <a:alpha val="40000"/>
                    </a:prstClr>
                  </a:outerShdw>
                </a:effectLst>
              </a:rPr>
              <a:t>This presentation is only a  summary of some of Adapt IT’s products, features and their latest developments. Adapt IT only intends for the information to give you an overview, and not a complete and comprehensive statement that necessarily suits your purposes. </a:t>
            </a:r>
          </a:p>
          <a:p>
            <a:pPr algn="ctr"/>
            <a:r>
              <a:rPr lang="en-US" sz="1598" dirty="0">
                <a:solidFill>
                  <a:srgbClr val="F8F8F8"/>
                </a:solidFill>
                <a:effectLst>
                  <a:outerShdw blurRad="50800" dist="38100" dir="2700000" algn="tl" rotWithShape="0">
                    <a:prstClr val="black">
                      <a:alpha val="40000"/>
                    </a:prstClr>
                  </a:outerShdw>
                </a:effectLst>
              </a:rPr>
              <a:t>Adapt IT reserves the right to change any information contained in this presentation and is not responsible for any loss that results from inaccuracies in the information. You may not distribute or reproduce the information without Adapt IT’s written permission.</a:t>
            </a:r>
          </a:p>
        </p:txBody>
      </p:sp>
      <p:pic>
        <p:nvPicPr>
          <p:cNvPr id="5" name="Picture 4" descr="A green and white rectangular object with a qr code&#10;&#10;AI-generated content may be incorrect.">
            <a:extLst>
              <a:ext uri="{FF2B5EF4-FFF2-40B4-BE49-F238E27FC236}">
                <a16:creationId xmlns:a16="http://schemas.microsoft.com/office/drawing/2014/main" id="{27E6CD4C-09AA-CF74-1F40-507C9EC32AB8}"/>
              </a:ext>
            </a:extLst>
          </p:cNvPr>
          <p:cNvPicPr>
            <a:picLocks noChangeAspect="1"/>
          </p:cNvPicPr>
          <p:nvPr/>
        </p:nvPicPr>
        <p:blipFill>
          <a:blip r:embed="rId3"/>
          <a:stretch>
            <a:fillRect/>
          </a:stretch>
        </p:blipFill>
        <p:spPr>
          <a:xfrm>
            <a:off x="1012" y="0"/>
            <a:ext cx="9141976" cy="5148263"/>
          </a:xfrm>
          <a:prstGeom prst="rect">
            <a:avLst/>
          </a:prstGeom>
        </p:spPr>
      </p:pic>
    </p:spTree>
    <p:extLst>
      <p:ext uri="{BB962C8B-B14F-4D97-AF65-F5344CB8AC3E}">
        <p14:creationId xmlns:p14="http://schemas.microsoft.com/office/powerpoint/2010/main" val="2147981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F42D4-A34E-A128-3F6C-4CBA1DE11033}"/>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36C5F5D8-F722-F1D7-64A5-C0C5C7442AA2}"/>
              </a:ext>
            </a:extLst>
          </p:cNvPr>
          <p:cNvPicPr>
            <a:picLocks noChangeAspect="1"/>
          </p:cNvPicPr>
          <p:nvPr/>
        </p:nvPicPr>
        <p:blipFill>
          <a:blip r:embed="rId3"/>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C38FCF7-713C-9B63-B6EE-CCD8D31EC87E}"/>
              </a:ext>
            </a:extLst>
          </p:cNvPr>
          <p:cNvSpPr txBox="1"/>
          <p:nvPr/>
        </p:nvSpPr>
        <p:spPr>
          <a:xfrm>
            <a:off x="486197" y="3625026"/>
            <a:ext cx="5688180" cy="523220"/>
          </a:xfrm>
          <a:prstGeom prst="rect">
            <a:avLst/>
          </a:prstGeom>
          <a:noFill/>
        </p:spPr>
        <p:txBody>
          <a:bodyPr wrap="square" rtlCol="0">
            <a:spAutoFit/>
          </a:bodyPr>
          <a:lstStyle/>
          <a:p>
            <a:r>
              <a:rPr lang="en-US" sz="2800" b="1" dirty="0">
                <a:solidFill>
                  <a:schemeClr val="bg1"/>
                </a:solidFill>
              </a:rPr>
              <a:t>UI-19 – Employer Declaration</a:t>
            </a:r>
          </a:p>
        </p:txBody>
      </p:sp>
    </p:spTree>
    <p:extLst>
      <p:ext uri="{BB962C8B-B14F-4D97-AF65-F5344CB8AC3E}">
        <p14:creationId xmlns:p14="http://schemas.microsoft.com/office/powerpoint/2010/main" val="410454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8C438-16F8-C9CF-9123-275553C7FACB}"/>
              </a:ext>
            </a:extLst>
          </p:cNvPr>
          <p:cNvSpPr>
            <a:spLocks noGrp="1"/>
          </p:cNvSpPr>
          <p:nvPr>
            <p:ph type="title"/>
          </p:nvPr>
        </p:nvSpPr>
        <p:spPr>
          <a:xfrm>
            <a:off x="303213" y="317100"/>
            <a:ext cx="8532812" cy="481013"/>
          </a:xfrm>
        </p:spPr>
        <p:txBody>
          <a:bodyPr/>
          <a:lstStyle/>
          <a:p>
            <a:r>
              <a:rPr lang="en-GB" dirty="0"/>
              <a:t>UI-19 – Employer Declaration Form</a:t>
            </a:r>
            <a:endParaRPr lang="en-GB" dirty="0">
              <a:solidFill>
                <a:srgbClr val="FF0000"/>
              </a:solidFill>
            </a:endParaRPr>
          </a:p>
        </p:txBody>
      </p:sp>
      <p:pic>
        <p:nvPicPr>
          <p:cNvPr id="4" name="Picture 3">
            <a:extLst>
              <a:ext uri="{FF2B5EF4-FFF2-40B4-BE49-F238E27FC236}">
                <a16:creationId xmlns:a16="http://schemas.microsoft.com/office/drawing/2014/main" id="{2989C1D4-B697-6999-5A3B-955A5A99EBA5}"/>
              </a:ext>
            </a:extLst>
          </p:cNvPr>
          <p:cNvPicPr>
            <a:picLocks noChangeAspect="1"/>
          </p:cNvPicPr>
          <p:nvPr/>
        </p:nvPicPr>
        <p:blipFill>
          <a:blip r:embed="rId2"/>
          <a:stretch>
            <a:fillRect/>
          </a:stretch>
        </p:blipFill>
        <p:spPr>
          <a:xfrm>
            <a:off x="303213" y="1684551"/>
            <a:ext cx="1778809" cy="1076029"/>
          </a:xfrm>
          <a:prstGeom prst="rect">
            <a:avLst/>
          </a:prstGeom>
        </p:spPr>
      </p:pic>
      <p:sp>
        <p:nvSpPr>
          <p:cNvPr id="6" name="Content Placeholder 1">
            <a:extLst>
              <a:ext uri="{FF2B5EF4-FFF2-40B4-BE49-F238E27FC236}">
                <a16:creationId xmlns:a16="http://schemas.microsoft.com/office/drawing/2014/main" id="{0A3454DF-3188-639E-5F31-3CECD514EBCB}"/>
              </a:ext>
            </a:extLst>
          </p:cNvPr>
          <p:cNvSpPr txBox="1">
            <a:spLocks/>
          </p:cNvSpPr>
          <p:nvPr/>
        </p:nvSpPr>
        <p:spPr>
          <a:xfrm>
            <a:off x="2185767" y="1110821"/>
            <a:ext cx="6650258" cy="3090862"/>
          </a:xfrm>
          <a:prstGeom prst="rect">
            <a:avLst/>
          </a:prstGeom>
        </p:spPr>
        <p:txBody>
          <a:bodyPr/>
          <a:lst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en-US" sz="2000" dirty="0"/>
              <a:t>The UI-19 certificate is a crucial requirement for any unemployed person to enable them to claim benefits from the UIF.</a:t>
            </a:r>
          </a:p>
          <a:p>
            <a:pPr marL="514350" lvl="1" indent="-171450">
              <a:lnSpc>
                <a:spcPct val="100000"/>
              </a:lnSpc>
              <a:buFont typeface="Arial" panose="020B0604020202020204" pitchFamily="34" charset="0"/>
              <a:buChar char="•"/>
            </a:pPr>
            <a:r>
              <a:rPr lang="en-US" sz="2000" dirty="0"/>
              <a:t>Resignation</a:t>
            </a:r>
          </a:p>
          <a:p>
            <a:pPr marL="514350" lvl="1" indent="-171450">
              <a:lnSpc>
                <a:spcPct val="100000"/>
              </a:lnSpc>
              <a:buFont typeface="Arial" panose="020B0604020202020204" pitchFamily="34" charset="0"/>
              <a:buChar char="•"/>
            </a:pPr>
            <a:r>
              <a:rPr lang="en-US" sz="2000" dirty="0"/>
              <a:t>Termination</a:t>
            </a:r>
          </a:p>
          <a:p>
            <a:pPr marL="514350" lvl="1" indent="-171450">
              <a:lnSpc>
                <a:spcPct val="100000"/>
              </a:lnSpc>
              <a:buFont typeface="Arial" panose="020B0604020202020204" pitchFamily="34" charset="0"/>
              <a:buChar char="•"/>
            </a:pPr>
            <a:r>
              <a:rPr lang="en-US" sz="2000" dirty="0"/>
              <a:t>Retrenchment</a:t>
            </a:r>
          </a:p>
          <a:p>
            <a:pPr marL="514350" lvl="1" indent="-171450">
              <a:lnSpc>
                <a:spcPct val="100000"/>
              </a:lnSpc>
              <a:buFont typeface="Arial" panose="020B0604020202020204" pitchFamily="34" charset="0"/>
              <a:buChar char="•"/>
            </a:pPr>
            <a:r>
              <a:rPr lang="en-US" sz="2000" dirty="0"/>
              <a:t>Employee still in service but not working/earning a salary E.g. Unpaid Leave, Sabbatical</a:t>
            </a:r>
            <a:endParaRPr lang="en-GB" sz="2000" dirty="0"/>
          </a:p>
        </p:txBody>
      </p:sp>
    </p:spTree>
    <p:extLst>
      <p:ext uri="{BB962C8B-B14F-4D97-AF65-F5344CB8AC3E}">
        <p14:creationId xmlns:p14="http://schemas.microsoft.com/office/powerpoint/2010/main" val="829635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AD1C-E2BE-4FBF-A3C9-91B020CFD8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3A0412-B722-1D7B-E20D-5C56B8056073}"/>
              </a:ext>
            </a:extLst>
          </p:cNvPr>
          <p:cNvSpPr>
            <a:spLocks noGrp="1"/>
          </p:cNvSpPr>
          <p:nvPr>
            <p:ph type="title"/>
          </p:nvPr>
        </p:nvSpPr>
        <p:spPr>
          <a:xfrm>
            <a:off x="303213" y="317100"/>
            <a:ext cx="8532812" cy="481013"/>
          </a:xfrm>
        </p:spPr>
        <p:txBody>
          <a:bodyPr/>
          <a:lstStyle/>
          <a:p>
            <a:r>
              <a:rPr lang="en-GB" dirty="0"/>
              <a:t>UI-19 – Employer Declaration Form</a:t>
            </a:r>
          </a:p>
        </p:txBody>
      </p:sp>
      <p:pic>
        <p:nvPicPr>
          <p:cNvPr id="4" name="Picture 3">
            <a:extLst>
              <a:ext uri="{FF2B5EF4-FFF2-40B4-BE49-F238E27FC236}">
                <a16:creationId xmlns:a16="http://schemas.microsoft.com/office/drawing/2014/main" id="{EBF98AE0-5EAE-9526-27DC-DF2D9F0BD96F}"/>
              </a:ext>
            </a:extLst>
          </p:cNvPr>
          <p:cNvPicPr>
            <a:picLocks noChangeAspect="1"/>
          </p:cNvPicPr>
          <p:nvPr/>
        </p:nvPicPr>
        <p:blipFill>
          <a:blip r:embed="rId2"/>
          <a:stretch>
            <a:fillRect/>
          </a:stretch>
        </p:blipFill>
        <p:spPr>
          <a:xfrm>
            <a:off x="1539123" y="798113"/>
            <a:ext cx="6065753" cy="3669268"/>
          </a:xfrm>
          <a:prstGeom prst="rect">
            <a:avLst/>
          </a:prstGeom>
        </p:spPr>
      </p:pic>
    </p:spTree>
    <p:extLst>
      <p:ext uri="{BB962C8B-B14F-4D97-AF65-F5344CB8AC3E}">
        <p14:creationId xmlns:p14="http://schemas.microsoft.com/office/powerpoint/2010/main" val="1406153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5638E-4AA5-888E-3430-AD523F29AE7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D8509E5-A7D4-699F-5C47-F3C843B03B05}"/>
              </a:ext>
            </a:extLst>
          </p:cNvPr>
          <p:cNvSpPr>
            <a:spLocks noGrp="1"/>
          </p:cNvSpPr>
          <p:nvPr>
            <p:ph type="title"/>
          </p:nvPr>
        </p:nvSpPr>
        <p:spPr>
          <a:xfrm>
            <a:off x="303213" y="317100"/>
            <a:ext cx="8532812" cy="481013"/>
          </a:xfrm>
        </p:spPr>
        <p:txBody>
          <a:bodyPr/>
          <a:lstStyle/>
          <a:p>
            <a:r>
              <a:rPr lang="en-GB" dirty="0"/>
              <a:t>UI-19 – Employer Details</a:t>
            </a:r>
          </a:p>
        </p:txBody>
      </p:sp>
      <p:sp>
        <p:nvSpPr>
          <p:cNvPr id="5" name="Arrow: Left 4">
            <a:extLst>
              <a:ext uri="{FF2B5EF4-FFF2-40B4-BE49-F238E27FC236}">
                <a16:creationId xmlns:a16="http://schemas.microsoft.com/office/drawing/2014/main" id="{4E052431-CE65-D878-C410-A15FDD2E92A6}"/>
              </a:ext>
            </a:extLst>
          </p:cNvPr>
          <p:cNvSpPr/>
          <p:nvPr/>
        </p:nvSpPr>
        <p:spPr>
          <a:xfrm rot="5400000">
            <a:off x="1585453" y="3059251"/>
            <a:ext cx="507632"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699B6C42-079C-7A91-910E-DF0F244F9F4D}"/>
              </a:ext>
            </a:extLst>
          </p:cNvPr>
          <p:cNvPicPr>
            <a:picLocks noChangeAspect="1"/>
          </p:cNvPicPr>
          <p:nvPr/>
        </p:nvPicPr>
        <p:blipFill>
          <a:blip r:embed="rId2"/>
          <a:stretch>
            <a:fillRect/>
          </a:stretch>
        </p:blipFill>
        <p:spPr>
          <a:xfrm>
            <a:off x="115172" y="1684568"/>
            <a:ext cx="8913655" cy="1252957"/>
          </a:xfrm>
          <a:prstGeom prst="rect">
            <a:avLst/>
          </a:prstGeom>
        </p:spPr>
      </p:pic>
      <p:sp>
        <p:nvSpPr>
          <p:cNvPr id="7" name="Arrow: Left 6">
            <a:extLst>
              <a:ext uri="{FF2B5EF4-FFF2-40B4-BE49-F238E27FC236}">
                <a16:creationId xmlns:a16="http://schemas.microsoft.com/office/drawing/2014/main" id="{349442BD-15A2-5BCB-DCC4-C357741872EB}"/>
              </a:ext>
            </a:extLst>
          </p:cNvPr>
          <p:cNvSpPr/>
          <p:nvPr/>
        </p:nvSpPr>
        <p:spPr>
          <a:xfrm rot="5400000">
            <a:off x="6456437" y="3059251"/>
            <a:ext cx="507632"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08249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FD626-6443-A4A9-8AF5-AC6A1CD371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E61B11-5F56-B0A3-53AC-ADBA3A7AD314}"/>
              </a:ext>
            </a:extLst>
          </p:cNvPr>
          <p:cNvSpPr>
            <a:spLocks noGrp="1"/>
          </p:cNvSpPr>
          <p:nvPr>
            <p:ph type="title"/>
          </p:nvPr>
        </p:nvSpPr>
        <p:spPr>
          <a:xfrm>
            <a:off x="303213" y="317100"/>
            <a:ext cx="8532812" cy="481013"/>
          </a:xfrm>
        </p:spPr>
        <p:txBody>
          <a:bodyPr/>
          <a:lstStyle/>
          <a:p>
            <a:r>
              <a:rPr lang="en-GB" dirty="0"/>
              <a:t>UI-19 – Employer Details (FPRM-1 – Institution Details</a:t>
            </a:r>
          </a:p>
        </p:txBody>
      </p:sp>
      <p:pic>
        <p:nvPicPr>
          <p:cNvPr id="4" name="Picture 3">
            <a:extLst>
              <a:ext uri="{FF2B5EF4-FFF2-40B4-BE49-F238E27FC236}">
                <a16:creationId xmlns:a16="http://schemas.microsoft.com/office/drawing/2014/main" id="{EADE4A05-9725-A607-A64F-ECF7771711F4}"/>
              </a:ext>
            </a:extLst>
          </p:cNvPr>
          <p:cNvPicPr>
            <a:picLocks noChangeAspect="1"/>
          </p:cNvPicPr>
          <p:nvPr/>
        </p:nvPicPr>
        <p:blipFill>
          <a:blip r:embed="rId2"/>
          <a:stretch>
            <a:fillRect/>
          </a:stretch>
        </p:blipFill>
        <p:spPr>
          <a:xfrm>
            <a:off x="139603" y="796925"/>
            <a:ext cx="8878754" cy="3786626"/>
          </a:xfrm>
          <a:prstGeom prst="rect">
            <a:avLst/>
          </a:prstGeom>
        </p:spPr>
      </p:pic>
      <p:sp>
        <p:nvSpPr>
          <p:cNvPr id="8" name="Arrow: Left 7">
            <a:extLst>
              <a:ext uri="{FF2B5EF4-FFF2-40B4-BE49-F238E27FC236}">
                <a16:creationId xmlns:a16="http://schemas.microsoft.com/office/drawing/2014/main" id="{5756686F-A24A-58CD-F0CF-FAD6E13081E4}"/>
              </a:ext>
            </a:extLst>
          </p:cNvPr>
          <p:cNvSpPr/>
          <p:nvPr/>
        </p:nvSpPr>
        <p:spPr>
          <a:xfrm>
            <a:off x="2695297" y="1188941"/>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Arrow: Left 8">
            <a:extLst>
              <a:ext uri="{FF2B5EF4-FFF2-40B4-BE49-F238E27FC236}">
                <a16:creationId xmlns:a16="http://schemas.microsoft.com/office/drawing/2014/main" id="{D54F72F6-DD8D-F5B2-8216-ED1617EF1DDC}"/>
              </a:ext>
            </a:extLst>
          </p:cNvPr>
          <p:cNvSpPr/>
          <p:nvPr/>
        </p:nvSpPr>
        <p:spPr>
          <a:xfrm>
            <a:off x="2326307" y="1579769"/>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Arrow: Left 9">
            <a:extLst>
              <a:ext uri="{FF2B5EF4-FFF2-40B4-BE49-F238E27FC236}">
                <a16:creationId xmlns:a16="http://schemas.microsoft.com/office/drawing/2014/main" id="{7BA748FA-DF74-EA98-4DB1-8DB2C1AE478B}"/>
              </a:ext>
            </a:extLst>
          </p:cNvPr>
          <p:cNvSpPr/>
          <p:nvPr/>
        </p:nvSpPr>
        <p:spPr>
          <a:xfrm>
            <a:off x="2421907" y="3081660"/>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Arrow: Left 10">
            <a:extLst>
              <a:ext uri="{FF2B5EF4-FFF2-40B4-BE49-F238E27FC236}">
                <a16:creationId xmlns:a16="http://schemas.microsoft.com/office/drawing/2014/main" id="{3C1AE941-20A4-4A5F-B65B-8010D0EF6422}"/>
              </a:ext>
            </a:extLst>
          </p:cNvPr>
          <p:cNvSpPr/>
          <p:nvPr/>
        </p:nvSpPr>
        <p:spPr>
          <a:xfrm>
            <a:off x="6616980" y="1490772"/>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Arrow: Left 11">
            <a:extLst>
              <a:ext uri="{FF2B5EF4-FFF2-40B4-BE49-F238E27FC236}">
                <a16:creationId xmlns:a16="http://schemas.microsoft.com/office/drawing/2014/main" id="{F10FDEA5-0E1D-3DFD-7991-4B74887F64FA}"/>
              </a:ext>
            </a:extLst>
          </p:cNvPr>
          <p:cNvSpPr/>
          <p:nvPr/>
        </p:nvSpPr>
        <p:spPr>
          <a:xfrm>
            <a:off x="4132046" y="3791375"/>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Arrow: Left 12">
            <a:extLst>
              <a:ext uri="{FF2B5EF4-FFF2-40B4-BE49-F238E27FC236}">
                <a16:creationId xmlns:a16="http://schemas.microsoft.com/office/drawing/2014/main" id="{3D526059-03BA-6FDA-D94D-4870BA35F194}"/>
              </a:ext>
            </a:extLst>
          </p:cNvPr>
          <p:cNvSpPr/>
          <p:nvPr/>
        </p:nvSpPr>
        <p:spPr>
          <a:xfrm>
            <a:off x="8550482" y="3880372"/>
            <a:ext cx="368990" cy="177994"/>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6956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51AFE-6C94-2895-4713-F5079924DD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6A3CB4-AC63-7FE4-83D7-5099E58DDE5A}"/>
              </a:ext>
            </a:extLst>
          </p:cNvPr>
          <p:cNvSpPr>
            <a:spLocks noGrp="1"/>
          </p:cNvSpPr>
          <p:nvPr>
            <p:ph type="title"/>
          </p:nvPr>
        </p:nvSpPr>
        <p:spPr>
          <a:xfrm>
            <a:off x="303213" y="317100"/>
            <a:ext cx="8532812" cy="481013"/>
          </a:xfrm>
        </p:spPr>
        <p:txBody>
          <a:bodyPr/>
          <a:lstStyle/>
          <a:p>
            <a:r>
              <a:rPr lang="en-GB" dirty="0"/>
              <a:t>UI-19 – Employer Declaration Form</a:t>
            </a:r>
          </a:p>
        </p:txBody>
      </p:sp>
      <p:pic>
        <p:nvPicPr>
          <p:cNvPr id="4" name="Picture 3">
            <a:extLst>
              <a:ext uri="{FF2B5EF4-FFF2-40B4-BE49-F238E27FC236}">
                <a16:creationId xmlns:a16="http://schemas.microsoft.com/office/drawing/2014/main" id="{703CCD85-E9CC-1581-0B0B-E98ACC788039}"/>
              </a:ext>
            </a:extLst>
          </p:cNvPr>
          <p:cNvPicPr>
            <a:picLocks noChangeAspect="1"/>
          </p:cNvPicPr>
          <p:nvPr/>
        </p:nvPicPr>
        <p:blipFill>
          <a:blip r:embed="rId2"/>
          <a:stretch>
            <a:fillRect/>
          </a:stretch>
        </p:blipFill>
        <p:spPr>
          <a:xfrm>
            <a:off x="1539123" y="798113"/>
            <a:ext cx="6065753" cy="3669268"/>
          </a:xfrm>
          <a:prstGeom prst="rect">
            <a:avLst/>
          </a:prstGeom>
        </p:spPr>
      </p:pic>
      <p:sp>
        <p:nvSpPr>
          <p:cNvPr id="5" name="Arrow: Left 4">
            <a:extLst>
              <a:ext uri="{FF2B5EF4-FFF2-40B4-BE49-F238E27FC236}">
                <a16:creationId xmlns:a16="http://schemas.microsoft.com/office/drawing/2014/main" id="{901D65DD-BF9B-D107-6D37-130B246E4850}"/>
              </a:ext>
            </a:extLst>
          </p:cNvPr>
          <p:cNvSpPr/>
          <p:nvPr/>
        </p:nvSpPr>
        <p:spPr>
          <a:xfrm>
            <a:off x="7306050" y="2396137"/>
            <a:ext cx="914400" cy="355988"/>
          </a:xfrm>
          <a:prstGeom prst="lef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4331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4F6B99-0282-463B-8387-218652BCADF3}">
  <ds:schemaRefs>
    <ds:schemaRef ds:uri="http://schemas.microsoft.com/sharepoint/v3/contenttype/forms"/>
  </ds:schemaRefs>
</ds:datastoreItem>
</file>

<file path=customXml/itemProps2.xml><?xml version="1.0" encoding="utf-8"?>
<ds:datastoreItem xmlns:ds="http://schemas.openxmlformats.org/officeDocument/2006/customXml" ds:itemID="{5D0BE16A-D6E4-41D2-B3F4-76A7FC046407}">
  <ds:schemaRefs>
    <ds:schemaRef ds:uri="http://schemas.microsoft.com/office/2006/metadata/properties"/>
    <ds:schemaRef ds:uri="http://www.w3.org/XML/1998/namespace"/>
    <ds:schemaRef ds:uri="http://purl.org/dc/terms/"/>
    <ds:schemaRef ds:uri="99407db3-8889-4fbb-a5da-ebdeb8d83dd4"/>
    <ds:schemaRef ds:uri="http://purl.org/dc/dcmitype/"/>
    <ds:schemaRef ds:uri="34788912-cbba-406a-9335-f1bcdb1373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4df4a731-93ff-406d-a620-15b1bf40924e"/>
    <ds:schemaRef ds:uri="0da1b1ea-57f8-42a3-9452-6fd3afa36837"/>
  </ds:schemaRefs>
</ds:datastoreItem>
</file>

<file path=customXml/itemProps3.xml><?xml version="1.0" encoding="utf-8"?>
<ds:datastoreItem xmlns:ds="http://schemas.openxmlformats.org/officeDocument/2006/customXml" ds:itemID="{DF723176-D881-47F6-AB51-A452B5653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1993</TotalTime>
  <Words>676</Words>
  <Application>Microsoft Office PowerPoint</Application>
  <PresentationFormat>Custom</PresentationFormat>
  <Paragraphs>80</Paragraphs>
  <Slides>38</Slides>
  <Notes>5</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38</vt:i4>
      </vt:variant>
    </vt:vector>
  </HeadingPairs>
  <TitlesOfParts>
    <vt:vector size="44" baseType="lpstr">
      <vt:lpstr>Arial</vt:lpstr>
      <vt:lpstr>Calibri</vt:lpstr>
      <vt:lpstr>Title Slides</vt:lpstr>
      <vt:lpstr>Index Slides</vt:lpstr>
      <vt:lpstr>Content Slides</vt:lpstr>
      <vt:lpstr>1_Title Slides</vt:lpstr>
      <vt:lpstr>UI-19 Employer Declaration &amp;  Stats SA Quarterly Employment Statistics (QES) Survey</vt:lpstr>
      <vt:lpstr>DISCLAIMER</vt:lpstr>
      <vt:lpstr>PowerPoint Presentation</vt:lpstr>
      <vt:lpstr>PowerPoint Presentation</vt:lpstr>
      <vt:lpstr>UI-19 – Employer Declaration Form</vt:lpstr>
      <vt:lpstr>UI-19 – Employer Declaration Form</vt:lpstr>
      <vt:lpstr>UI-19 – Employer Details</vt:lpstr>
      <vt:lpstr>UI-19 – Employer Details (FPRM-1 – Institution Details</vt:lpstr>
      <vt:lpstr>UI-19 – Employer Declaration Form</vt:lpstr>
      <vt:lpstr>UI-19 – Employee Details</vt:lpstr>
      <vt:lpstr>UI-19 – Employee Details (PBOP-1 – Personnel Biographical)</vt:lpstr>
      <vt:lpstr>UI-19 – Employee Details</vt:lpstr>
      <vt:lpstr>UI-19 – Employee Details (PBOP-2 – Personnel Service Records)</vt:lpstr>
      <vt:lpstr>UI-19 – Employer Declaration Form</vt:lpstr>
      <vt:lpstr>UI-19 – Employee Declaration Form</vt:lpstr>
      <vt:lpstr>UI-19 – Salary Schedule Form</vt:lpstr>
      <vt:lpstr>UI-19 – Salary Schedule Form</vt:lpstr>
      <vt:lpstr>Jasper Report Concept</vt:lpstr>
      <vt:lpstr>PowerPoint Presentation</vt:lpstr>
      <vt:lpstr>Stats SA – Quarterly Employment Statistics (QES) Survey</vt:lpstr>
      <vt:lpstr>Stats SA – Quarterly Employment Statistics (QES) Survey</vt:lpstr>
      <vt:lpstr>Stats SA – Quarterly Employment Statistics (QES) Survey</vt:lpstr>
      <vt:lpstr>Stats SA – Quarterly Employment Statistics (QES) Survey</vt:lpstr>
      <vt:lpstr>Stats SA – Quarterly Employment Statistics (QES) Survey</vt:lpstr>
      <vt:lpstr>Stats SA QES – Employment</vt:lpstr>
      <vt:lpstr>Stats SA QES – Employment</vt:lpstr>
      <vt:lpstr>Stats SA QES – Employment (Persons Employed)</vt:lpstr>
      <vt:lpstr>Stats SA QES – Employment (New Appointments)</vt:lpstr>
      <vt:lpstr>Stats SA QES – Earnings</vt:lpstr>
      <vt:lpstr>Stats SA QES – Earnings (Gross Earnings)</vt:lpstr>
      <vt:lpstr>Stats SA QES – Earnings (Bonuses)</vt:lpstr>
      <vt:lpstr>Stats SA QES – Earnings (Overtime Payments)</vt:lpstr>
      <vt:lpstr>Stats SA QES – Earnings (Severance, Termination &amp; Redundancy Payments)</vt:lpstr>
      <vt:lpstr>Stats SA QES – Activity</vt:lpstr>
      <vt:lpstr>Stats SA QES – General Information</vt:lpstr>
      <vt:lpstr>Stats SA QES – Comments</vt:lpstr>
      <vt:lpstr>DISCLAIMER</vt:lpstr>
      <vt:lpstr>PowerPoint Presentation</vt:lpstr>
    </vt:vector>
  </TitlesOfParts>
  <Company>Adapt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51 UI19 Development – Employer declaration &amp; Stats SA Quarterly Employment Statistics</dc:title>
  <dc:creator>Vikesh Ravjee</dc:creator>
  <cp:lastModifiedBy>Letlotlo More</cp:lastModifiedBy>
  <cp:revision>152</cp:revision>
  <dcterms:created xsi:type="dcterms:W3CDTF">2023-07-06T09:53:04Z</dcterms:created>
  <dcterms:modified xsi:type="dcterms:W3CDTF">2025-03-09T13:02:27Z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